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6" r:id="rId4"/>
    <p:sldId id="257" r:id="rId5"/>
    <p:sldId id="258" r:id="rId6"/>
    <p:sldId id="260" r:id="rId7"/>
    <p:sldId id="259" r:id="rId8"/>
    <p:sldId id="263" r:id="rId9"/>
    <p:sldId id="264" r:id="rId10"/>
    <p:sldId id="273" r:id="rId11"/>
    <p:sldId id="267" r:id="rId12"/>
    <p:sldId id="269" r:id="rId13"/>
    <p:sldId id="268" r:id="rId14"/>
    <p:sldId id="270" r:id="rId15"/>
    <p:sldId id="271" r:id="rId16"/>
    <p:sldId id="272" r:id="rId17"/>
    <p:sldId id="287" r:id="rId18"/>
    <p:sldId id="276" r:id="rId19"/>
    <p:sldId id="280" r:id="rId20"/>
    <p:sldId id="282" r:id="rId21"/>
    <p:sldId id="283" r:id="rId22"/>
    <p:sldId id="284" r:id="rId23"/>
    <p:sldId id="285" r:id="rId24"/>
    <p:sldId id="286" r:id="rId25"/>
    <p:sldId id="278" r:id="rId26"/>
    <p:sldId id="27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25"/>
    <p:restoredTop sz="90000"/>
  </p:normalViewPr>
  <p:slideViewPr>
    <p:cSldViewPr snapToGrid="0" snapToObjects="1">
      <p:cViewPr varScale="1">
        <p:scale>
          <a:sx n="82" d="100"/>
          <a:sy n="82" d="100"/>
        </p:scale>
        <p:origin x="192" y="85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2025. 2. 21.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74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8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40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4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8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4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4785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2025. 2. 21.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kupis.kku.ac.kr/wsugang/core?attribute=timeMain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m.kku.ac.kr/user/boardList.do?command=view2&amp;boardId=1489&amp;boardSeq=112831&amp;categoryId=&amp;categoryDepth=&amp;id=wwwkr_070102000000&amp;siteId=wwwkr&amp;codyMenuSeq=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file:///C:/Users/&#44608;&#44221;&#48124;/AppData/Local/Temp/7e9e/%7b0DEF2CE1-E3C9-4052-B786-F6298FC5F9DC%7d.x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98525"/>
          </a:xfrm>
        </p:spPr>
        <p:txBody>
          <a:bodyPr/>
          <a:lstStyle/>
          <a:p>
            <a:pPr>
              <a:defRPr/>
            </a:pPr>
            <a:r>
              <a:rPr lang="en-US" altLang="ko-KR" sz="5000"/>
              <a:t>3</a:t>
            </a:r>
            <a:r>
              <a:rPr lang="ko-KR" altLang="en-US" sz="5000"/>
              <a:t>회차 교양탐색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5086" y="1206164"/>
            <a:ext cx="9882838" cy="53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0">
                <a:solidFill>
                  <a:srgbClr val="000000"/>
                </a:solidFill>
              </a:rPr>
              <a:t>K-MOOC</a:t>
            </a:r>
            <a:r>
              <a:rPr lang="ko-KR" altLang="en-US" sz="8000">
                <a:solidFill>
                  <a:srgbClr val="000000"/>
                </a:solidFill>
              </a:rPr>
              <a:t> </a:t>
            </a:r>
            <a:r>
              <a:rPr lang="en-US" altLang="ko-KR" sz="8000">
                <a:solidFill>
                  <a:srgbClr val="000000"/>
                </a:solidFill>
              </a:rPr>
              <a:t>+</a:t>
            </a:r>
            <a:r>
              <a:rPr lang="ko-KR" altLang="en-US" sz="8000">
                <a:solidFill>
                  <a:srgbClr val="000000"/>
                </a:solidFill>
              </a:rPr>
              <a:t> 실시간 온라인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09133"/>
            <a:ext cx="6672756" cy="5248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4900" y="1969770"/>
            <a:ext cx="5209192" cy="122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/>
              <a:t>K-MOOC =</a:t>
            </a:r>
            <a:r>
              <a:rPr lang="ko-KR" altLang="en-US" sz="2500"/>
              <a:t>온라인 교양강의 </a:t>
            </a:r>
            <a:r>
              <a:rPr lang="en-US" altLang="ko-KR" sz="2500"/>
              <a:t>(1</a:t>
            </a:r>
            <a:r>
              <a:rPr lang="ko-KR" altLang="en-US" sz="2500"/>
              <a:t>학점</a:t>
            </a:r>
            <a:r>
              <a:rPr lang="en-US" altLang="ko-KR" sz="2500"/>
              <a:t>)</a:t>
            </a:r>
          </a:p>
          <a:p>
            <a:pPr>
              <a:defRPr/>
            </a:pPr>
            <a:r>
              <a:rPr lang="ko-KR" altLang="en-US" sz="2500"/>
              <a:t>  </a:t>
            </a:r>
          </a:p>
          <a:p>
            <a:pPr>
              <a:defRPr/>
            </a:pPr>
            <a:endParaRPr lang="ko-KR" altLang="en-US" sz="2500"/>
          </a:p>
        </p:txBody>
      </p:sp>
      <p:sp>
        <p:nvSpPr>
          <p:cNvPr id="6" name="TextBox 5"/>
          <p:cNvSpPr txBox="1"/>
          <p:nvPr/>
        </p:nvSpPr>
        <p:spPr>
          <a:xfrm>
            <a:off x="6672756" y="1609133"/>
            <a:ext cx="3162958" cy="360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학교 홈페이지 학사공지 확인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4986" y="2584132"/>
            <a:ext cx="5927013" cy="42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2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6215" y="2624433"/>
            <a:ext cx="4959569" cy="1609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0">
                <a:solidFill>
                  <a:srgbClr val="FF0000"/>
                </a:solidFill>
              </a:rPr>
              <a:t>전공</a:t>
            </a:r>
          </a:p>
        </p:txBody>
      </p:sp>
    </p:spTree>
    <p:extLst>
      <p:ext uri="{BB962C8B-B14F-4D97-AF65-F5344CB8AC3E}">
        <p14:creationId xmlns:p14="http://schemas.microsoft.com/office/powerpoint/2010/main" val="13965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/>
              <a:t>2023</a:t>
            </a:r>
            <a:r>
              <a:rPr lang="ko-KR" altLang="en-US" sz="3000"/>
              <a:t>요람 기준 </a:t>
            </a:r>
            <a:r>
              <a:rPr lang="en-US" altLang="ko-KR" sz="3000"/>
              <a:t>(</a:t>
            </a:r>
            <a:r>
              <a:rPr lang="en-US" altLang="ko-KR" sz="3000">
                <a:solidFill>
                  <a:srgbClr val="FF0000"/>
                </a:solidFill>
              </a:rPr>
              <a:t>2024</a:t>
            </a:r>
            <a:r>
              <a:rPr lang="ko-KR" altLang="en-US" sz="3000">
                <a:solidFill>
                  <a:srgbClr val="FF0000"/>
                </a:solidFill>
              </a:rPr>
              <a:t>요람</a:t>
            </a:r>
            <a:r>
              <a:rPr lang="ko-KR" altLang="en-US" sz="3000"/>
              <a:t>은 나오지 않았지만 꼭 본인 입학 요람을 확인한다</a:t>
            </a:r>
            <a:r>
              <a:rPr lang="en-US" altLang="ko-KR" sz="3000"/>
              <a:t>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2362" y="2470509"/>
            <a:ext cx="2337956" cy="547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000"/>
          </a:p>
        </p:txBody>
      </p:sp>
      <p:sp>
        <p:nvSpPr>
          <p:cNvPr id="7" name="TextBox 6"/>
          <p:cNvSpPr txBox="1"/>
          <p:nvPr/>
        </p:nvSpPr>
        <p:spPr>
          <a:xfrm>
            <a:off x="4636041" y="1244556"/>
            <a:ext cx="2919917" cy="47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solidFill>
                  <a:srgbClr val="FF0000"/>
                </a:solidFill>
              </a:rPr>
              <a:t>※요람 </a:t>
            </a:r>
            <a:r>
              <a:rPr lang="en-US" altLang="ko-KR" sz="2500">
                <a:solidFill>
                  <a:srgbClr val="FF0000"/>
                </a:solidFill>
              </a:rPr>
              <a:t>383p</a:t>
            </a:r>
            <a:r>
              <a:rPr lang="ko-KR" altLang="en-US" sz="2500">
                <a:solidFill>
                  <a:srgbClr val="FF0000"/>
                </a:solidFill>
              </a:rPr>
              <a:t> 참고※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61764" y="2470509"/>
            <a:ext cx="5430236" cy="2549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전필</a:t>
            </a:r>
            <a:r>
              <a:rPr lang="ko-KR" altLang="en-US" dirty="0" err="1"/>
              <a:t>이란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전공 필수</a:t>
            </a:r>
            <a:r>
              <a:rPr lang="en-US" altLang="ko-KR" dirty="0"/>
              <a:t>!</a:t>
            </a:r>
          </a:p>
          <a:p>
            <a:pPr>
              <a:defRPr/>
            </a:pPr>
            <a:r>
              <a:rPr lang="ko-KR" altLang="en-US" dirty="0"/>
              <a:t>졸업하기 위해 반드시 </a:t>
            </a:r>
            <a:r>
              <a:rPr lang="ko-KR" altLang="en-US" dirty="0" err="1"/>
              <a:t>들어야한다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//15</a:t>
            </a:r>
            <a:r>
              <a:rPr lang="ko-KR" altLang="en-US" dirty="0"/>
              <a:t>학점 </a:t>
            </a:r>
            <a:r>
              <a:rPr lang="ko-KR" altLang="en-US" dirty="0" err="1"/>
              <a:t>들어야한다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chemeClr val="dk1"/>
                </a:solidFill>
              </a:rPr>
              <a:t>전선</a:t>
            </a:r>
            <a:r>
              <a:rPr lang="ko-KR" altLang="en-US" dirty="0"/>
              <a:t>이란 </a:t>
            </a:r>
            <a:r>
              <a:rPr lang="en-US" altLang="ko-KR" dirty="0"/>
              <a:t>-&gt;</a:t>
            </a:r>
            <a:r>
              <a:rPr lang="ko-KR" altLang="en-US" dirty="0"/>
              <a:t> 전공 선택 </a:t>
            </a:r>
            <a:r>
              <a:rPr lang="en-US" altLang="ko-KR" dirty="0"/>
              <a:t>!</a:t>
            </a:r>
          </a:p>
          <a:p>
            <a:pPr>
              <a:defRPr/>
            </a:pPr>
            <a:r>
              <a:rPr lang="ko-KR" altLang="en-US" dirty="0"/>
              <a:t>내가 관심있는 분야</a:t>
            </a:r>
            <a:r>
              <a:rPr lang="en-US" altLang="ko-KR" dirty="0"/>
              <a:t>,</a:t>
            </a:r>
            <a:r>
              <a:rPr lang="ko-KR" altLang="en-US" dirty="0"/>
              <a:t> 교수님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강의평</a:t>
            </a:r>
            <a:r>
              <a:rPr lang="ko-KR" altLang="en-US" dirty="0"/>
              <a:t> 좋은 수업</a:t>
            </a:r>
            <a:r>
              <a:rPr lang="en-US" altLang="ko-KR" dirty="0"/>
              <a:t>(?),</a:t>
            </a:r>
          </a:p>
          <a:p>
            <a:pPr>
              <a:defRPr/>
            </a:pPr>
            <a:r>
              <a:rPr lang="ko-KR" altLang="en-US" dirty="0"/>
              <a:t>강의계획서를 보고 결정한다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//51</a:t>
            </a:r>
            <a:r>
              <a:rPr lang="ko-KR" altLang="en-US" dirty="0"/>
              <a:t>학점 </a:t>
            </a:r>
            <a:r>
              <a:rPr lang="ko-KR" altLang="en-US" dirty="0" err="1"/>
              <a:t>들어야한다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pic>
        <p:nvPicPr>
          <p:cNvPr id="4" name="그림 3" descr="텍스트, 스크린샷, 흑백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2822C8-30C2-B3F8-73FE-2798C443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422"/>
            <a:ext cx="6821802" cy="48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0"/>
            <a:ext cx="12192001" cy="845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/>
              <a:t>에브리타임 시간표를 활용하자</a:t>
            </a:r>
            <a:r>
              <a:rPr lang="en-US" altLang="ko-KR" sz="5000"/>
              <a:t>!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0215"/>
            <a:ext cx="5626361" cy="5527785"/>
          </a:xfrm>
          <a:prstGeom prst="rect">
            <a:avLst/>
          </a:prstGeom>
        </p:spPr>
      </p:pic>
      <p:sp>
        <p:nvSpPr>
          <p:cNvPr id="4" name="아래쪽 화살표[D] 3"/>
          <p:cNvSpPr/>
          <p:nvPr/>
        </p:nvSpPr>
        <p:spPr>
          <a:xfrm rot="16201998">
            <a:off x="5422681" y="3034861"/>
            <a:ext cx="2134913" cy="128094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74148" y="1330214"/>
            <a:ext cx="4717852" cy="55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5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43481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01560" y="308740"/>
            <a:ext cx="6191250" cy="642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수강신청전에 미리 원하는 수업 담아서 정리하기</a:t>
            </a:r>
            <a:endParaRPr lang="en-US" altLang="ko-KR"/>
          </a:p>
          <a:p>
            <a:pPr>
              <a:defRPr/>
            </a:pPr>
            <a:r>
              <a:rPr lang="ko-KR" altLang="en-US"/>
              <a:t>※수강신청에 실패 할 경우도 생각해 </a:t>
            </a:r>
            <a:r>
              <a:rPr lang="en-US" altLang="ko-KR"/>
              <a:t>2</a:t>
            </a:r>
            <a:r>
              <a:rPr lang="ko-KR" altLang="en-US"/>
              <a:t>안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안까지 정해놓기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1560" y="1154364"/>
            <a:ext cx="6010604" cy="364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수강 신청을 실패하면 빌넣이 있다</a:t>
            </a:r>
            <a:r>
              <a:rPr lang="en-US" altLang="ko-KR"/>
              <a:t>! (</a:t>
            </a:r>
            <a:r>
              <a:rPr lang="ko-KR" altLang="en-US"/>
              <a:t>정정 기간에</a:t>
            </a:r>
            <a:r>
              <a:rPr lang="en-US" altLang="ko-KR"/>
              <a:t>!)</a:t>
            </a:r>
          </a:p>
          <a:p>
            <a:pPr>
              <a:defRPr/>
            </a:pPr>
            <a:r>
              <a:rPr lang="ko-KR" altLang="en-US"/>
              <a:t>본인이 원하는 강좌를 못넣었거나 아에 강좌를 잡지 못했을때 교수님께 메일로 인원 증원을 요청한다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※메일 양식 예시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안녕하세요 교수님 0000학과 24학번 재학중인 000입니다 다름이 아니라 제가 000강좌 수강을 희망하여 수강신청을 했는데 실패하게 되었습니다..</a:t>
            </a:r>
          </a:p>
          <a:p>
            <a:pPr>
              <a:defRPr/>
            </a:pPr>
            <a:r>
              <a:rPr lang="ko-KR" altLang="en-US"/>
              <a:t>저는 00강좌를 통해 000를 배우고 싶습니다</a:t>
            </a:r>
          </a:p>
          <a:p>
            <a:pPr>
              <a:defRPr/>
            </a:pPr>
            <a:r>
              <a:rPr lang="ko-KR" altLang="en-US"/>
              <a:t>죄송하지만 0000강좌의 인원 증원을 부탁드려도 될까요?</a:t>
            </a:r>
          </a:p>
          <a:p>
            <a:pPr>
              <a:defRPr/>
            </a:pPr>
            <a:r>
              <a:rPr lang="ko-KR" altLang="en-US"/>
              <a:t>메일 읽어주셔서 감사합니다.</a:t>
            </a:r>
          </a:p>
          <a:p>
            <a:pPr>
              <a:defRPr/>
            </a:pPr>
            <a:r>
              <a:rPr lang="ko-KR" altLang="en-US"/>
              <a:t>(6.7시 이후 늦은시간</a:t>
            </a:r>
            <a:r>
              <a:rPr lang="en-US" altLang="ko-KR"/>
              <a:t>XX</a:t>
            </a:r>
            <a:r>
              <a:rPr lang="ko-KR" altLang="en-US"/>
              <a:t>)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1560" y="5162550"/>
            <a:ext cx="6667500" cy="1695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8162" y="4800600"/>
            <a:ext cx="3005302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2024</a:t>
            </a:r>
            <a:r>
              <a:rPr lang="ko-KR" altLang="en-US"/>
              <a:t>년도 일정 중</a:t>
            </a:r>
          </a:p>
        </p:txBody>
      </p:sp>
    </p:spTree>
    <p:extLst>
      <p:ext uri="{BB962C8B-B14F-4D97-AF65-F5344CB8AC3E}">
        <p14:creationId xmlns:p14="http://schemas.microsoft.com/office/powerpoint/2010/main" val="3061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81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/>
              <a:t>작년 </a:t>
            </a:r>
            <a:r>
              <a:rPr lang="en-US" altLang="ko-KR" sz="4800"/>
              <a:t>1</a:t>
            </a:r>
            <a:r>
              <a:rPr lang="ko-KR" altLang="en-US" sz="4800"/>
              <a:t>학년 </a:t>
            </a:r>
            <a:r>
              <a:rPr lang="en-US" altLang="ko-KR" sz="4800"/>
              <a:t>1</a:t>
            </a:r>
            <a:r>
              <a:rPr lang="ko-KR" altLang="en-US" sz="4800"/>
              <a:t>학기 시간표 </a:t>
            </a:r>
            <a:r>
              <a:rPr lang="en-US" altLang="ko-KR" sz="4800"/>
              <a:t>(</a:t>
            </a:r>
            <a:r>
              <a:rPr lang="ko-KR" altLang="en-US" sz="4800"/>
              <a:t>참고용</a:t>
            </a:r>
            <a:r>
              <a:rPr lang="en-US" altLang="ko-KR" sz="480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7073"/>
            <a:ext cx="5218365" cy="55809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4112" y="1277073"/>
            <a:ext cx="5957887" cy="55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3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81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/>
              <a:t>작년 </a:t>
            </a:r>
            <a:r>
              <a:rPr lang="en-US" altLang="ko-KR" sz="4800"/>
              <a:t>1</a:t>
            </a:r>
            <a:r>
              <a:rPr lang="ko-KR" altLang="en-US" sz="4800"/>
              <a:t>학년 </a:t>
            </a:r>
            <a:r>
              <a:rPr lang="en-US" altLang="ko-KR" sz="4800"/>
              <a:t>1</a:t>
            </a:r>
            <a:r>
              <a:rPr lang="ko-KR" altLang="en-US" sz="4800"/>
              <a:t>학기 시간표 </a:t>
            </a:r>
            <a:r>
              <a:rPr lang="en-US" altLang="ko-KR" sz="4800"/>
              <a:t>(</a:t>
            </a:r>
            <a:r>
              <a:rPr lang="ko-KR" altLang="en-US" sz="4800"/>
              <a:t>참고용</a:t>
            </a:r>
            <a:r>
              <a:rPr lang="en-US" altLang="ko-KR" sz="480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01768"/>
            <a:ext cx="5593556" cy="58562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7764" y="1001767"/>
            <a:ext cx="5804235" cy="5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5925"/>
            <a:ext cx="7666311" cy="5172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수강신청 </a:t>
            </a:r>
            <a:r>
              <a:rPr kumimoji="0" lang="ko-KR" altLang="en-US" sz="4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날짜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66311" y="3201680"/>
            <a:ext cx="4525689" cy="848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/>
              <a:t>※반드시 수강신청시스템에 들어가 한번 파악해보기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6312" y="1322924"/>
            <a:ext cx="4122026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/>
              <a:t>2/28</a:t>
            </a:r>
            <a:r>
              <a:rPr lang="ko-KR" altLang="en-US" sz="2300"/>
              <a:t> 일 </a:t>
            </a:r>
            <a:r>
              <a:rPr lang="en-US" altLang="ko-KR" sz="2300"/>
              <a:t>17:00</a:t>
            </a:r>
            <a:r>
              <a:rPr lang="ko-KR" altLang="en-US" sz="2300"/>
              <a:t>시 부터 시작</a:t>
            </a:r>
          </a:p>
        </p:txBody>
      </p:sp>
    </p:spTree>
    <p:extLst>
      <p:ext uri="{BB962C8B-B14F-4D97-AF65-F5344CB8AC3E}">
        <p14:creationId xmlns:p14="http://schemas.microsoft.com/office/powerpoint/2010/main" val="25006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/>
              <a:t>수강신청 하는법</a:t>
            </a:r>
            <a:r>
              <a:rPr lang="en-US" altLang="ko-KR" sz="4000"/>
              <a:t>(PC)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93420"/>
            <a:ext cx="4962852" cy="128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hlinkClick r:id="rId2"/>
              </a:rPr>
              <a:t>http://kupis.kku.ac.kr/wsugang/core?attribute=timeMain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algn="ctr">
              <a:defRPr/>
            </a:pPr>
            <a:r>
              <a:rPr lang="ko-KR" altLang="en-US" sz="2500" dirty="0"/>
              <a:t>시간표 조회</a:t>
            </a:r>
            <a:r>
              <a:rPr lang="en-US" altLang="ko-KR" sz="2500" dirty="0"/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79361"/>
            <a:ext cx="5209188" cy="4878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44520" y="1979361"/>
            <a:ext cx="5447479" cy="4878639"/>
          </a:xfrm>
          <a:prstGeom prst="rect">
            <a:avLst/>
          </a:prstGeom>
        </p:spPr>
      </p:pic>
      <p:sp>
        <p:nvSpPr>
          <p:cNvPr id="7" name="아래쪽 화살표[D] 6"/>
          <p:cNvSpPr/>
          <p:nvPr/>
        </p:nvSpPr>
        <p:spPr>
          <a:xfrm rot="16235138">
            <a:off x="5451420" y="3583763"/>
            <a:ext cx="1289160" cy="98968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5594597" y="693420"/>
            <a:ext cx="6597403" cy="118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hlinkClick r:id="rId5"/>
              </a:rPr>
              <a:t>https://m.kku.ac.kr/user/boardList.do?command=view2&amp;boardId=1489&amp;boardSeq=112831&amp;categoryId=&amp;categoryDepth=&amp;id=wwwkr_070102000000&amp;siteId=wwwkr&amp;codyMenuSeq=</a:t>
            </a:r>
            <a:endParaRPr lang="en-US" altLang="ko-KR"/>
          </a:p>
          <a:p>
            <a:pPr>
              <a:defRPr/>
            </a:pPr>
            <a:r>
              <a:rPr lang="ko-KR" altLang="en-US"/>
              <a:t>학사공지 참고</a:t>
            </a:r>
          </a:p>
        </p:txBody>
      </p:sp>
    </p:spTree>
    <p:extLst>
      <p:ext uri="{BB962C8B-B14F-4D97-AF65-F5344CB8AC3E}">
        <p14:creationId xmlns:p14="http://schemas.microsoft.com/office/powerpoint/2010/main" val="34979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/>
              <a:t>수강신청 하는법</a:t>
            </a:r>
            <a:r>
              <a:rPr lang="en-US" altLang="ko-KR" sz="4000"/>
              <a:t>(PC)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35254"/>
            <a:ext cx="5334000" cy="1177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 내가 듣고 싶은 수업에 과목코드를 메모장에 적어 복사 해놓는다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사진</a:t>
            </a:r>
            <a:r>
              <a:rPr lang="en-US" altLang="ko-KR"/>
              <a:t>(2)</a:t>
            </a:r>
            <a:r>
              <a:rPr lang="ko-KR" altLang="en-US"/>
              <a:t>에 과목코드 명을 복붙한다</a:t>
            </a:r>
            <a:r>
              <a:rPr lang="en-US" altLang="ko-KR"/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5326" y="1194827"/>
            <a:ext cx="3085272" cy="16443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4000" y="1014621"/>
            <a:ext cx="6874135" cy="58433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1194827"/>
            <a:ext cx="1035326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필수</a:t>
            </a:r>
            <a:r>
              <a:rPr lang="en-US" altLang="ko-KR"/>
              <a:t>!!</a:t>
            </a:r>
          </a:p>
          <a:p>
            <a:pPr>
              <a:defRPr/>
            </a:pPr>
            <a:r>
              <a:rPr lang="ko-KR" altLang="en-US"/>
              <a:t>예시</a:t>
            </a:r>
            <a:r>
              <a:rPr lang="en-US" altLang="ko-KR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26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2724414"/>
            <a:ext cx="12192000" cy="84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/>
              <a:t>TLS</a:t>
            </a:r>
            <a:r>
              <a:rPr lang="ko-KR" altLang="en-US" sz="5000"/>
              <a:t> 동영상 수강 확인</a:t>
            </a:r>
            <a:r>
              <a:rPr lang="en-US" altLang="ko-KR" sz="5000"/>
              <a:t>!!</a:t>
            </a:r>
            <a:r>
              <a:rPr lang="ko-KR" altLang="en-US" sz="5000"/>
              <a:t> </a:t>
            </a:r>
            <a:r>
              <a:rPr lang="en-US" altLang="ko-KR" sz="5000"/>
              <a:t>-&gt;</a:t>
            </a:r>
            <a:r>
              <a:rPr lang="ko-KR" altLang="en-US" sz="5000"/>
              <a:t> 교양 탐색 동영상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5662" y="861548"/>
            <a:ext cx="3092317" cy="698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rgbClr val="FF0000"/>
                </a:solidFill>
              </a:rPr>
              <a:t>100%</a:t>
            </a:r>
            <a:r>
              <a:rPr lang="ko-KR" altLang="en-US" sz="4000">
                <a:solidFill>
                  <a:srgbClr val="FF0000"/>
                </a:solidFill>
              </a:rPr>
              <a:t> 확인</a:t>
            </a:r>
            <a:r>
              <a:rPr lang="en-US" altLang="ko-KR" sz="400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8883" y="1153186"/>
            <a:ext cx="3092317" cy="692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100%</a:t>
            </a:r>
            <a:r>
              <a:rPr kumimoji="0" lang="ko-KR" altLang="en-US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확인</a:t>
            </a:r>
            <a:r>
              <a:rPr kumimoji="0" lang="en-US" altLang="ko-KR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3683" y="4603022"/>
            <a:ext cx="3092317" cy="700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100%</a:t>
            </a:r>
            <a:r>
              <a:rPr kumimoji="0" lang="ko-KR" altLang="en-US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확인</a:t>
            </a:r>
            <a:r>
              <a:rPr kumimoji="0" lang="en-US" altLang="ko-KR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37891" y="4311253"/>
            <a:ext cx="3092316" cy="696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100%</a:t>
            </a:r>
            <a:r>
              <a:rPr kumimoji="0" lang="ko-KR" altLang="en-US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확인</a:t>
            </a:r>
            <a:r>
              <a:rPr kumimoji="0" lang="en-US" altLang="ko-KR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3345" y="1736725"/>
            <a:ext cx="3092316" cy="6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100%</a:t>
            </a:r>
            <a:r>
              <a:rPr kumimoji="0" lang="ko-KR" altLang="en-US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확인</a:t>
            </a:r>
            <a:r>
              <a:rPr kumimoji="0" lang="en-US" altLang="ko-KR" sz="4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533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/>
              <a:t>수강신청 하는법</a:t>
            </a:r>
            <a:r>
              <a:rPr lang="en-US" altLang="ko-KR" sz="4000"/>
              <a:t>(</a:t>
            </a:r>
            <a:r>
              <a:rPr lang="ko-KR" altLang="en-US" sz="4000"/>
              <a:t>모바일</a:t>
            </a:r>
            <a:r>
              <a:rPr lang="en-US" altLang="ko-KR" sz="4000"/>
              <a:t>)</a:t>
            </a:r>
            <a:r>
              <a:rPr lang="ko-KR" altLang="en-US" sz="4000"/>
              <a:t> 추천</a:t>
            </a:r>
            <a:r>
              <a:rPr lang="en-US" altLang="ko-KR" sz="4000"/>
              <a:t>!!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66626"/>
            <a:ext cx="4380361" cy="5191374"/>
          </a:xfrm>
          <a:prstGeom prst="rect">
            <a:avLst/>
          </a:prstGeom>
        </p:spPr>
      </p:pic>
      <p:sp>
        <p:nvSpPr>
          <p:cNvPr id="22" name="아래쪽 화살표[D] 21"/>
          <p:cNvSpPr/>
          <p:nvPr/>
        </p:nvSpPr>
        <p:spPr>
          <a:xfrm rot="16164968">
            <a:off x="4667250" y="2486853"/>
            <a:ext cx="2401956" cy="1884293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0075" y="969478"/>
            <a:ext cx="3870286" cy="469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/>
              <a:t>건국대학교 수강신청 다운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48457" y="1439269"/>
            <a:ext cx="4843542" cy="5418731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9782174" y="4164210"/>
            <a:ext cx="2112169" cy="1863927"/>
          </a:xfrm>
          <a:custGeom>
            <a:avLst/>
            <a:gdLst>
              <a:gd name="connsiteX0" fmla="*/ 869261 w 2112169"/>
              <a:gd name="connsiteY0" fmla="*/ 20577 h 1863927"/>
              <a:gd name="connsiteX1" fmla="*/ 724315 w 2112169"/>
              <a:gd name="connsiteY1" fmla="*/ 41283 h 1863927"/>
              <a:gd name="connsiteX2" fmla="*/ 662195 w 2112169"/>
              <a:gd name="connsiteY2" fmla="*/ 41283 h 1863927"/>
              <a:gd name="connsiteX3" fmla="*/ 641489 w 2112169"/>
              <a:gd name="connsiteY3" fmla="*/ 61990 h 1863927"/>
              <a:gd name="connsiteX4" fmla="*/ 558663 w 2112169"/>
              <a:gd name="connsiteY4" fmla="*/ 82697 h 1863927"/>
              <a:gd name="connsiteX5" fmla="*/ 517249 w 2112169"/>
              <a:gd name="connsiteY5" fmla="*/ 103403 h 1863927"/>
              <a:gd name="connsiteX6" fmla="*/ 455130 w 2112169"/>
              <a:gd name="connsiteY6" fmla="*/ 124110 h 1863927"/>
              <a:gd name="connsiteX7" fmla="*/ 413717 w 2112169"/>
              <a:gd name="connsiteY7" fmla="*/ 144816 h 1863927"/>
              <a:gd name="connsiteX8" fmla="*/ 372304 w 2112169"/>
              <a:gd name="connsiteY8" fmla="*/ 165523 h 1863927"/>
              <a:gd name="connsiteX9" fmla="*/ 330891 w 2112169"/>
              <a:gd name="connsiteY9" fmla="*/ 186229 h 1863927"/>
              <a:gd name="connsiteX10" fmla="*/ 310185 w 2112169"/>
              <a:gd name="connsiteY10" fmla="*/ 206936 h 1863927"/>
              <a:gd name="connsiteX11" fmla="*/ 268772 w 2112169"/>
              <a:gd name="connsiteY11" fmla="*/ 227642 h 1863927"/>
              <a:gd name="connsiteX12" fmla="*/ 248065 w 2112169"/>
              <a:gd name="connsiteY12" fmla="*/ 248349 h 1863927"/>
              <a:gd name="connsiteX13" fmla="*/ 227358 w 2112169"/>
              <a:gd name="connsiteY13" fmla="*/ 269056 h 1863927"/>
              <a:gd name="connsiteX14" fmla="*/ 206653 w 2112169"/>
              <a:gd name="connsiteY14" fmla="*/ 289762 h 1863927"/>
              <a:gd name="connsiteX15" fmla="*/ 185944 w 2112169"/>
              <a:gd name="connsiteY15" fmla="*/ 310468 h 1863927"/>
              <a:gd name="connsiteX16" fmla="*/ 165240 w 2112169"/>
              <a:gd name="connsiteY16" fmla="*/ 331175 h 1863927"/>
              <a:gd name="connsiteX17" fmla="*/ 144533 w 2112169"/>
              <a:gd name="connsiteY17" fmla="*/ 351881 h 1863927"/>
              <a:gd name="connsiteX18" fmla="*/ 123826 w 2112169"/>
              <a:gd name="connsiteY18" fmla="*/ 496827 h 1863927"/>
              <a:gd name="connsiteX19" fmla="*/ 103119 w 2112169"/>
              <a:gd name="connsiteY19" fmla="*/ 558947 h 1863927"/>
              <a:gd name="connsiteX20" fmla="*/ 82412 w 2112169"/>
              <a:gd name="connsiteY20" fmla="*/ 641773 h 1863927"/>
              <a:gd name="connsiteX21" fmla="*/ 61708 w 2112169"/>
              <a:gd name="connsiteY21" fmla="*/ 703892 h 1863927"/>
              <a:gd name="connsiteX22" fmla="*/ 40999 w 2112169"/>
              <a:gd name="connsiteY22" fmla="*/ 766012 h 1863927"/>
              <a:gd name="connsiteX23" fmla="*/ 40999 w 2112169"/>
              <a:gd name="connsiteY23" fmla="*/ 828132 h 1863927"/>
              <a:gd name="connsiteX24" fmla="*/ 20293 w 2112169"/>
              <a:gd name="connsiteY24" fmla="*/ 848838 h 1863927"/>
              <a:gd name="connsiteX25" fmla="*/ -413 w 2112169"/>
              <a:gd name="connsiteY25" fmla="*/ 931664 h 1863927"/>
              <a:gd name="connsiteX26" fmla="*/ 20293 w 2112169"/>
              <a:gd name="connsiteY26" fmla="*/ 1387208 h 1863927"/>
              <a:gd name="connsiteX27" fmla="*/ 40999 w 2112169"/>
              <a:gd name="connsiteY27" fmla="*/ 1428621 h 1863927"/>
              <a:gd name="connsiteX28" fmla="*/ 61708 w 2112169"/>
              <a:gd name="connsiteY28" fmla="*/ 1449327 h 1863927"/>
              <a:gd name="connsiteX29" fmla="*/ 61708 w 2112169"/>
              <a:gd name="connsiteY29" fmla="*/ 1470033 h 1863927"/>
              <a:gd name="connsiteX30" fmla="*/ 82412 w 2112169"/>
              <a:gd name="connsiteY30" fmla="*/ 1490740 h 1863927"/>
              <a:gd name="connsiteX31" fmla="*/ 103119 w 2112169"/>
              <a:gd name="connsiteY31" fmla="*/ 1511447 h 1863927"/>
              <a:gd name="connsiteX32" fmla="*/ 123826 w 2112169"/>
              <a:gd name="connsiteY32" fmla="*/ 1532154 h 1863927"/>
              <a:gd name="connsiteX33" fmla="*/ 144533 w 2112169"/>
              <a:gd name="connsiteY33" fmla="*/ 1552859 h 1863927"/>
              <a:gd name="connsiteX34" fmla="*/ 165240 w 2112169"/>
              <a:gd name="connsiteY34" fmla="*/ 1573567 h 1863927"/>
              <a:gd name="connsiteX35" fmla="*/ 185944 w 2112169"/>
              <a:gd name="connsiteY35" fmla="*/ 1594273 h 1863927"/>
              <a:gd name="connsiteX36" fmla="*/ 206653 w 2112169"/>
              <a:gd name="connsiteY36" fmla="*/ 1614979 h 1863927"/>
              <a:gd name="connsiteX37" fmla="*/ 248065 w 2112169"/>
              <a:gd name="connsiteY37" fmla="*/ 1635686 h 1863927"/>
              <a:gd name="connsiteX38" fmla="*/ 289480 w 2112169"/>
              <a:gd name="connsiteY38" fmla="*/ 1656393 h 1863927"/>
              <a:gd name="connsiteX39" fmla="*/ 310185 w 2112169"/>
              <a:gd name="connsiteY39" fmla="*/ 1677099 h 1863927"/>
              <a:gd name="connsiteX40" fmla="*/ 351598 w 2112169"/>
              <a:gd name="connsiteY40" fmla="*/ 1677099 h 1863927"/>
              <a:gd name="connsiteX41" fmla="*/ 372304 w 2112169"/>
              <a:gd name="connsiteY41" fmla="*/ 1697805 h 1863927"/>
              <a:gd name="connsiteX42" fmla="*/ 413717 w 2112169"/>
              <a:gd name="connsiteY42" fmla="*/ 1697805 h 1863927"/>
              <a:gd name="connsiteX43" fmla="*/ 434423 w 2112169"/>
              <a:gd name="connsiteY43" fmla="*/ 1718512 h 1863927"/>
              <a:gd name="connsiteX44" fmla="*/ 496543 w 2112169"/>
              <a:gd name="connsiteY44" fmla="*/ 1739218 h 1863927"/>
              <a:gd name="connsiteX45" fmla="*/ 537957 w 2112169"/>
              <a:gd name="connsiteY45" fmla="*/ 1759925 h 1863927"/>
              <a:gd name="connsiteX46" fmla="*/ 620783 w 2112169"/>
              <a:gd name="connsiteY46" fmla="*/ 1759925 h 1863927"/>
              <a:gd name="connsiteX47" fmla="*/ 641489 w 2112169"/>
              <a:gd name="connsiteY47" fmla="*/ 1780631 h 1863927"/>
              <a:gd name="connsiteX48" fmla="*/ 724315 w 2112169"/>
              <a:gd name="connsiteY48" fmla="*/ 1801339 h 1863927"/>
              <a:gd name="connsiteX49" fmla="*/ 848554 w 2112169"/>
              <a:gd name="connsiteY49" fmla="*/ 1801339 h 1863927"/>
              <a:gd name="connsiteX50" fmla="*/ 869261 w 2112169"/>
              <a:gd name="connsiteY50" fmla="*/ 1822044 h 1863927"/>
              <a:gd name="connsiteX51" fmla="*/ 972793 w 2112169"/>
              <a:gd name="connsiteY51" fmla="*/ 1842751 h 1863927"/>
              <a:gd name="connsiteX52" fmla="*/ 1179858 w 2112169"/>
              <a:gd name="connsiteY52" fmla="*/ 1863458 h 1863927"/>
              <a:gd name="connsiteX53" fmla="*/ 1366217 w 2112169"/>
              <a:gd name="connsiteY53" fmla="*/ 1842751 h 1863927"/>
              <a:gd name="connsiteX54" fmla="*/ 1449043 w 2112169"/>
              <a:gd name="connsiteY54" fmla="*/ 1822044 h 1863927"/>
              <a:gd name="connsiteX55" fmla="*/ 1552575 w 2112169"/>
              <a:gd name="connsiteY55" fmla="*/ 1822044 h 1863927"/>
              <a:gd name="connsiteX56" fmla="*/ 1573283 w 2112169"/>
              <a:gd name="connsiteY56" fmla="*/ 1801339 h 1863927"/>
              <a:gd name="connsiteX57" fmla="*/ 1635402 w 2112169"/>
              <a:gd name="connsiteY57" fmla="*/ 1780631 h 1863927"/>
              <a:gd name="connsiteX58" fmla="*/ 1676815 w 2112169"/>
              <a:gd name="connsiteY58" fmla="*/ 1759925 h 1863927"/>
              <a:gd name="connsiteX59" fmla="*/ 1738934 w 2112169"/>
              <a:gd name="connsiteY59" fmla="*/ 1739218 h 1863927"/>
              <a:gd name="connsiteX60" fmla="*/ 1759641 w 2112169"/>
              <a:gd name="connsiteY60" fmla="*/ 1739218 h 1863927"/>
              <a:gd name="connsiteX61" fmla="*/ 1780349 w 2112169"/>
              <a:gd name="connsiteY61" fmla="*/ 1718512 h 1863927"/>
              <a:gd name="connsiteX62" fmla="*/ 1821761 w 2112169"/>
              <a:gd name="connsiteY62" fmla="*/ 1697805 h 1863927"/>
              <a:gd name="connsiteX63" fmla="*/ 1842467 w 2112169"/>
              <a:gd name="connsiteY63" fmla="*/ 1677099 h 1863927"/>
              <a:gd name="connsiteX64" fmla="*/ 1863173 w 2112169"/>
              <a:gd name="connsiteY64" fmla="*/ 1656393 h 1863927"/>
              <a:gd name="connsiteX65" fmla="*/ 1883881 w 2112169"/>
              <a:gd name="connsiteY65" fmla="*/ 1635686 h 1863927"/>
              <a:gd name="connsiteX66" fmla="*/ 1904587 w 2112169"/>
              <a:gd name="connsiteY66" fmla="*/ 1614979 h 1863927"/>
              <a:gd name="connsiteX67" fmla="*/ 1925293 w 2112169"/>
              <a:gd name="connsiteY67" fmla="*/ 1594273 h 1863927"/>
              <a:gd name="connsiteX68" fmla="*/ 1945999 w 2112169"/>
              <a:gd name="connsiteY68" fmla="*/ 1573567 h 1863927"/>
              <a:gd name="connsiteX69" fmla="*/ 1966706 w 2112169"/>
              <a:gd name="connsiteY69" fmla="*/ 1552859 h 1863927"/>
              <a:gd name="connsiteX70" fmla="*/ 1987414 w 2112169"/>
              <a:gd name="connsiteY70" fmla="*/ 1532154 h 1863927"/>
              <a:gd name="connsiteX71" fmla="*/ 2008119 w 2112169"/>
              <a:gd name="connsiteY71" fmla="*/ 1490740 h 1863927"/>
              <a:gd name="connsiteX72" fmla="*/ 2028826 w 2112169"/>
              <a:gd name="connsiteY72" fmla="*/ 1449327 h 1863927"/>
              <a:gd name="connsiteX73" fmla="*/ 2049533 w 2112169"/>
              <a:gd name="connsiteY73" fmla="*/ 1407914 h 1863927"/>
              <a:gd name="connsiteX74" fmla="*/ 2070238 w 2112169"/>
              <a:gd name="connsiteY74" fmla="*/ 1387208 h 1863927"/>
              <a:gd name="connsiteX75" fmla="*/ 2070238 w 2112169"/>
              <a:gd name="connsiteY75" fmla="*/ 1325088 h 1863927"/>
              <a:gd name="connsiteX76" fmla="*/ 2090946 w 2112169"/>
              <a:gd name="connsiteY76" fmla="*/ 1304382 h 1863927"/>
              <a:gd name="connsiteX77" fmla="*/ 2111653 w 2112169"/>
              <a:gd name="connsiteY77" fmla="*/ 1200848 h 1863927"/>
              <a:gd name="connsiteX78" fmla="*/ 2090946 w 2112169"/>
              <a:gd name="connsiteY78" fmla="*/ 807425 h 1863927"/>
              <a:gd name="connsiteX79" fmla="*/ 2070238 w 2112169"/>
              <a:gd name="connsiteY79" fmla="*/ 766012 h 1863927"/>
              <a:gd name="connsiteX80" fmla="*/ 2049533 w 2112169"/>
              <a:gd name="connsiteY80" fmla="*/ 724598 h 1863927"/>
              <a:gd name="connsiteX81" fmla="*/ 2049533 w 2112169"/>
              <a:gd name="connsiteY81" fmla="*/ 703892 h 1863927"/>
              <a:gd name="connsiteX82" fmla="*/ 2028826 w 2112169"/>
              <a:gd name="connsiteY82" fmla="*/ 641773 h 1863927"/>
              <a:gd name="connsiteX83" fmla="*/ 2008119 w 2112169"/>
              <a:gd name="connsiteY83" fmla="*/ 621066 h 1863927"/>
              <a:gd name="connsiteX84" fmla="*/ 2008119 w 2112169"/>
              <a:gd name="connsiteY84" fmla="*/ 600360 h 1863927"/>
              <a:gd name="connsiteX85" fmla="*/ 1987414 w 2112169"/>
              <a:gd name="connsiteY85" fmla="*/ 579653 h 1863927"/>
              <a:gd name="connsiteX86" fmla="*/ 1966706 w 2112169"/>
              <a:gd name="connsiteY86" fmla="*/ 558947 h 1863927"/>
              <a:gd name="connsiteX87" fmla="*/ 1945999 w 2112169"/>
              <a:gd name="connsiteY87" fmla="*/ 538240 h 1863927"/>
              <a:gd name="connsiteX88" fmla="*/ 1945999 w 2112169"/>
              <a:gd name="connsiteY88" fmla="*/ 517533 h 1863927"/>
              <a:gd name="connsiteX89" fmla="*/ 1925293 w 2112169"/>
              <a:gd name="connsiteY89" fmla="*/ 496827 h 1863927"/>
              <a:gd name="connsiteX90" fmla="*/ 1904587 w 2112169"/>
              <a:gd name="connsiteY90" fmla="*/ 476121 h 1863927"/>
              <a:gd name="connsiteX91" fmla="*/ 1883881 w 2112169"/>
              <a:gd name="connsiteY91" fmla="*/ 434708 h 1863927"/>
              <a:gd name="connsiteX92" fmla="*/ 1863173 w 2112169"/>
              <a:gd name="connsiteY92" fmla="*/ 414001 h 1863927"/>
              <a:gd name="connsiteX93" fmla="*/ 1842467 w 2112169"/>
              <a:gd name="connsiteY93" fmla="*/ 393294 h 1863927"/>
              <a:gd name="connsiteX94" fmla="*/ 1821761 w 2112169"/>
              <a:gd name="connsiteY94" fmla="*/ 372588 h 1863927"/>
              <a:gd name="connsiteX95" fmla="*/ 1801054 w 2112169"/>
              <a:gd name="connsiteY95" fmla="*/ 351881 h 1863927"/>
              <a:gd name="connsiteX96" fmla="*/ 1780349 w 2112169"/>
              <a:gd name="connsiteY96" fmla="*/ 331175 h 1863927"/>
              <a:gd name="connsiteX97" fmla="*/ 1759641 w 2112169"/>
              <a:gd name="connsiteY97" fmla="*/ 310468 h 1863927"/>
              <a:gd name="connsiteX98" fmla="*/ 1738934 w 2112169"/>
              <a:gd name="connsiteY98" fmla="*/ 289762 h 1863927"/>
              <a:gd name="connsiteX99" fmla="*/ 1718229 w 2112169"/>
              <a:gd name="connsiteY99" fmla="*/ 269056 h 1863927"/>
              <a:gd name="connsiteX100" fmla="*/ 1697522 w 2112169"/>
              <a:gd name="connsiteY100" fmla="*/ 248349 h 1863927"/>
              <a:gd name="connsiteX101" fmla="*/ 1676815 w 2112169"/>
              <a:gd name="connsiteY101" fmla="*/ 227642 h 1863927"/>
              <a:gd name="connsiteX102" fmla="*/ 1656109 w 2112169"/>
              <a:gd name="connsiteY102" fmla="*/ 206936 h 1863927"/>
              <a:gd name="connsiteX103" fmla="*/ 1635402 w 2112169"/>
              <a:gd name="connsiteY103" fmla="*/ 186229 h 1863927"/>
              <a:gd name="connsiteX104" fmla="*/ 1593989 w 2112169"/>
              <a:gd name="connsiteY104" fmla="*/ 165523 h 1863927"/>
              <a:gd name="connsiteX105" fmla="*/ 1573283 w 2112169"/>
              <a:gd name="connsiteY105" fmla="*/ 144816 h 1863927"/>
              <a:gd name="connsiteX106" fmla="*/ 1511163 w 2112169"/>
              <a:gd name="connsiteY106" fmla="*/ 124110 h 1863927"/>
              <a:gd name="connsiteX107" fmla="*/ 1469750 w 2112169"/>
              <a:gd name="connsiteY107" fmla="*/ 103403 h 1863927"/>
              <a:gd name="connsiteX108" fmla="*/ 1428337 w 2112169"/>
              <a:gd name="connsiteY108" fmla="*/ 82697 h 1863927"/>
              <a:gd name="connsiteX109" fmla="*/ 1366217 w 2112169"/>
              <a:gd name="connsiteY109" fmla="*/ 61990 h 1863927"/>
              <a:gd name="connsiteX110" fmla="*/ 1324804 w 2112169"/>
              <a:gd name="connsiteY110" fmla="*/ 41283 h 1863927"/>
              <a:gd name="connsiteX111" fmla="*/ 1241980 w 2112169"/>
              <a:gd name="connsiteY111" fmla="*/ 20577 h 1863927"/>
              <a:gd name="connsiteX112" fmla="*/ 1179858 w 2112169"/>
              <a:gd name="connsiteY112" fmla="*/ -128 h 1863927"/>
              <a:gd name="connsiteX113" fmla="*/ 703608 w 2112169"/>
              <a:gd name="connsiteY113" fmla="*/ 20577 h 1863927"/>
              <a:gd name="connsiteX114" fmla="*/ 620783 w 2112169"/>
              <a:gd name="connsiteY114" fmla="*/ 20577 h 186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2112169" h="1863927">
                <a:moveTo>
                  <a:pt x="869261" y="20577"/>
                </a:moveTo>
                <a:cubicBezTo>
                  <a:pt x="859597" y="21958"/>
                  <a:pt x="738119" y="39903"/>
                  <a:pt x="724315" y="41283"/>
                </a:cubicBezTo>
                <a:cubicBezTo>
                  <a:pt x="710510" y="42664"/>
                  <a:pt x="667716" y="39903"/>
                  <a:pt x="662195" y="41283"/>
                </a:cubicBezTo>
                <a:cubicBezTo>
                  <a:pt x="656674" y="42664"/>
                  <a:pt x="648391" y="59229"/>
                  <a:pt x="641489" y="61990"/>
                </a:cubicBezTo>
                <a:cubicBezTo>
                  <a:pt x="634585" y="64751"/>
                  <a:pt x="566945" y="79935"/>
                  <a:pt x="558663" y="82697"/>
                </a:cubicBezTo>
                <a:cubicBezTo>
                  <a:pt x="550380" y="85457"/>
                  <a:pt x="524151" y="100643"/>
                  <a:pt x="517249" y="103403"/>
                </a:cubicBezTo>
                <a:cubicBezTo>
                  <a:pt x="510345" y="106164"/>
                  <a:pt x="462032" y="121349"/>
                  <a:pt x="455130" y="124110"/>
                </a:cubicBezTo>
                <a:cubicBezTo>
                  <a:pt x="448227" y="126870"/>
                  <a:pt x="419237" y="142055"/>
                  <a:pt x="413717" y="144816"/>
                </a:cubicBezTo>
                <a:cubicBezTo>
                  <a:pt x="408195" y="147577"/>
                  <a:pt x="377825" y="162762"/>
                  <a:pt x="372304" y="165523"/>
                </a:cubicBezTo>
                <a:cubicBezTo>
                  <a:pt x="366782" y="168284"/>
                  <a:pt x="335032" y="183468"/>
                  <a:pt x="330891" y="186229"/>
                </a:cubicBezTo>
                <a:cubicBezTo>
                  <a:pt x="326749" y="188990"/>
                  <a:pt x="314325" y="204175"/>
                  <a:pt x="310185" y="206936"/>
                </a:cubicBezTo>
                <a:cubicBezTo>
                  <a:pt x="306043" y="209697"/>
                  <a:pt x="272912" y="224881"/>
                  <a:pt x="268772" y="227642"/>
                </a:cubicBezTo>
                <a:cubicBezTo>
                  <a:pt x="264630" y="230403"/>
                  <a:pt x="250825" y="245588"/>
                  <a:pt x="248065" y="248349"/>
                </a:cubicBezTo>
                <a:cubicBezTo>
                  <a:pt x="245303" y="251110"/>
                  <a:pt x="230119" y="266295"/>
                  <a:pt x="227358" y="269056"/>
                </a:cubicBezTo>
                <a:cubicBezTo>
                  <a:pt x="224597" y="271816"/>
                  <a:pt x="209413" y="287001"/>
                  <a:pt x="206653" y="289762"/>
                </a:cubicBezTo>
                <a:cubicBezTo>
                  <a:pt x="203891" y="292522"/>
                  <a:pt x="188705" y="307707"/>
                  <a:pt x="185944" y="310468"/>
                </a:cubicBezTo>
                <a:cubicBezTo>
                  <a:pt x="183183" y="313229"/>
                  <a:pt x="168000" y="328414"/>
                  <a:pt x="165240" y="331175"/>
                </a:cubicBezTo>
                <a:cubicBezTo>
                  <a:pt x="162478" y="333936"/>
                  <a:pt x="147293" y="340838"/>
                  <a:pt x="144533" y="351881"/>
                </a:cubicBezTo>
                <a:cubicBezTo>
                  <a:pt x="141771" y="362925"/>
                  <a:pt x="126586" y="483023"/>
                  <a:pt x="123826" y="496827"/>
                </a:cubicBezTo>
                <a:cubicBezTo>
                  <a:pt x="121065" y="510632"/>
                  <a:pt x="105879" y="549284"/>
                  <a:pt x="103119" y="558947"/>
                </a:cubicBezTo>
                <a:cubicBezTo>
                  <a:pt x="100357" y="568609"/>
                  <a:pt x="85173" y="632110"/>
                  <a:pt x="82412" y="641773"/>
                </a:cubicBezTo>
                <a:cubicBezTo>
                  <a:pt x="79651" y="651436"/>
                  <a:pt x="64468" y="695609"/>
                  <a:pt x="61708" y="703892"/>
                </a:cubicBezTo>
                <a:cubicBezTo>
                  <a:pt x="58946" y="712174"/>
                  <a:pt x="42380" y="757730"/>
                  <a:pt x="40999" y="766012"/>
                </a:cubicBezTo>
                <a:cubicBezTo>
                  <a:pt x="39619" y="774294"/>
                  <a:pt x="42380" y="822610"/>
                  <a:pt x="40999" y="828132"/>
                </a:cubicBezTo>
                <a:cubicBezTo>
                  <a:pt x="39619" y="833653"/>
                  <a:pt x="23053" y="841935"/>
                  <a:pt x="20293" y="848838"/>
                </a:cubicBezTo>
                <a:cubicBezTo>
                  <a:pt x="17531" y="855740"/>
                  <a:pt x="-413" y="895772"/>
                  <a:pt x="-413" y="931664"/>
                </a:cubicBezTo>
                <a:cubicBezTo>
                  <a:pt x="-413" y="967554"/>
                  <a:pt x="17531" y="1354077"/>
                  <a:pt x="20293" y="1387208"/>
                </a:cubicBezTo>
                <a:cubicBezTo>
                  <a:pt x="23053" y="1420338"/>
                  <a:pt x="38238" y="1424479"/>
                  <a:pt x="40999" y="1428621"/>
                </a:cubicBezTo>
                <a:cubicBezTo>
                  <a:pt x="43760" y="1432761"/>
                  <a:pt x="60327" y="1446567"/>
                  <a:pt x="61708" y="1449327"/>
                </a:cubicBezTo>
                <a:cubicBezTo>
                  <a:pt x="63088" y="1452088"/>
                  <a:pt x="60327" y="1467272"/>
                  <a:pt x="61708" y="1470033"/>
                </a:cubicBezTo>
                <a:cubicBezTo>
                  <a:pt x="63088" y="1472793"/>
                  <a:pt x="79651" y="1487979"/>
                  <a:pt x="82412" y="1490740"/>
                </a:cubicBezTo>
                <a:cubicBezTo>
                  <a:pt x="85173" y="1493501"/>
                  <a:pt x="100357" y="1508685"/>
                  <a:pt x="103119" y="1511447"/>
                </a:cubicBezTo>
                <a:cubicBezTo>
                  <a:pt x="105879" y="1514208"/>
                  <a:pt x="121065" y="1529393"/>
                  <a:pt x="123826" y="1532154"/>
                </a:cubicBezTo>
                <a:cubicBezTo>
                  <a:pt x="126586" y="1534914"/>
                  <a:pt x="141771" y="1550099"/>
                  <a:pt x="144533" y="1552859"/>
                </a:cubicBezTo>
                <a:cubicBezTo>
                  <a:pt x="147293" y="1555620"/>
                  <a:pt x="162478" y="1570805"/>
                  <a:pt x="165240" y="1573567"/>
                </a:cubicBezTo>
                <a:cubicBezTo>
                  <a:pt x="168000" y="1576328"/>
                  <a:pt x="183183" y="1591513"/>
                  <a:pt x="185944" y="1594273"/>
                </a:cubicBezTo>
                <a:cubicBezTo>
                  <a:pt x="188705" y="1597033"/>
                  <a:pt x="202511" y="1612218"/>
                  <a:pt x="206653" y="1614979"/>
                </a:cubicBezTo>
                <a:cubicBezTo>
                  <a:pt x="210793" y="1617739"/>
                  <a:pt x="242542" y="1632925"/>
                  <a:pt x="248065" y="1635686"/>
                </a:cubicBezTo>
                <a:cubicBezTo>
                  <a:pt x="253587" y="1638447"/>
                  <a:pt x="285338" y="1653632"/>
                  <a:pt x="289480" y="1656393"/>
                </a:cubicBezTo>
                <a:cubicBezTo>
                  <a:pt x="293620" y="1659153"/>
                  <a:pt x="306043" y="1675718"/>
                  <a:pt x="310185" y="1677099"/>
                </a:cubicBezTo>
                <a:cubicBezTo>
                  <a:pt x="314325" y="1678479"/>
                  <a:pt x="347457" y="1675718"/>
                  <a:pt x="351598" y="1677099"/>
                </a:cubicBezTo>
                <a:cubicBezTo>
                  <a:pt x="355739" y="1678479"/>
                  <a:pt x="368162" y="1696425"/>
                  <a:pt x="372304" y="1697805"/>
                </a:cubicBezTo>
                <a:cubicBezTo>
                  <a:pt x="376444" y="1699185"/>
                  <a:pt x="409575" y="1696425"/>
                  <a:pt x="413717" y="1697805"/>
                </a:cubicBezTo>
                <a:cubicBezTo>
                  <a:pt x="417857" y="1699185"/>
                  <a:pt x="428901" y="1715751"/>
                  <a:pt x="434423" y="1718512"/>
                </a:cubicBezTo>
                <a:cubicBezTo>
                  <a:pt x="439944" y="1721273"/>
                  <a:pt x="489640" y="1736457"/>
                  <a:pt x="496543" y="1739218"/>
                </a:cubicBezTo>
                <a:cubicBezTo>
                  <a:pt x="503445" y="1741978"/>
                  <a:pt x="529673" y="1758544"/>
                  <a:pt x="537957" y="1759925"/>
                </a:cubicBezTo>
                <a:cubicBezTo>
                  <a:pt x="546239" y="1761305"/>
                  <a:pt x="613880" y="1758544"/>
                  <a:pt x="620783" y="1759925"/>
                </a:cubicBezTo>
                <a:cubicBezTo>
                  <a:pt x="627685" y="1761305"/>
                  <a:pt x="634585" y="1777870"/>
                  <a:pt x="641489" y="1780631"/>
                </a:cubicBezTo>
                <a:cubicBezTo>
                  <a:pt x="648391" y="1783393"/>
                  <a:pt x="710510" y="1799958"/>
                  <a:pt x="724315" y="1801339"/>
                </a:cubicBezTo>
                <a:cubicBezTo>
                  <a:pt x="738119" y="1802719"/>
                  <a:pt x="838891" y="1799958"/>
                  <a:pt x="848554" y="1801339"/>
                </a:cubicBezTo>
                <a:cubicBezTo>
                  <a:pt x="858216" y="1802719"/>
                  <a:pt x="860977" y="1819283"/>
                  <a:pt x="869261" y="1822044"/>
                </a:cubicBezTo>
                <a:cubicBezTo>
                  <a:pt x="877543" y="1824805"/>
                  <a:pt x="952086" y="1839989"/>
                  <a:pt x="972793" y="1842751"/>
                </a:cubicBezTo>
                <a:cubicBezTo>
                  <a:pt x="993499" y="1845512"/>
                  <a:pt x="1153629" y="1863458"/>
                  <a:pt x="1179858" y="1863458"/>
                </a:cubicBezTo>
                <a:cubicBezTo>
                  <a:pt x="1206085" y="1863458"/>
                  <a:pt x="1348270" y="1845512"/>
                  <a:pt x="1366217" y="1842751"/>
                </a:cubicBezTo>
                <a:cubicBezTo>
                  <a:pt x="1384162" y="1839989"/>
                  <a:pt x="1436618" y="1823425"/>
                  <a:pt x="1449043" y="1822044"/>
                </a:cubicBezTo>
                <a:cubicBezTo>
                  <a:pt x="1461466" y="1820663"/>
                  <a:pt x="1544291" y="1823425"/>
                  <a:pt x="1552575" y="1822044"/>
                </a:cubicBezTo>
                <a:cubicBezTo>
                  <a:pt x="1560857" y="1820663"/>
                  <a:pt x="1567759" y="1804099"/>
                  <a:pt x="1573283" y="1801339"/>
                </a:cubicBezTo>
                <a:cubicBezTo>
                  <a:pt x="1578805" y="1798577"/>
                  <a:pt x="1628499" y="1783393"/>
                  <a:pt x="1635402" y="1780631"/>
                </a:cubicBezTo>
                <a:cubicBezTo>
                  <a:pt x="1642305" y="1777870"/>
                  <a:pt x="1669911" y="1762685"/>
                  <a:pt x="1676815" y="1759925"/>
                </a:cubicBezTo>
                <a:cubicBezTo>
                  <a:pt x="1683717" y="1757163"/>
                  <a:pt x="1733413" y="1740598"/>
                  <a:pt x="1738934" y="1739218"/>
                </a:cubicBezTo>
                <a:cubicBezTo>
                  <a:pt x="1744455" y="1737837"/>
                  <a:pt x="1756878" y="1740598"/>
                  <a:pt x="1759641" y="1739218"/>
                </a:cubicBezTo>
                <a:cubicBezTo>
                  <a:pt x="1762401" y="1737837"/>
                  <a:pt x="1776206" y="1721273"/>
                  <a:pt x="1780349" y="1718512"/>
                </a:cubicBezTo>
                <a:cubicBezTo>
                  <a:pt x="1784489" y="1715751"/>
                  <a:pt x="1817619" y="1700566"/>
                  <a:pt x="1821761" y="1697805"/>
                </a:cubicBezTo>
                <a:cubicBezTo>
                  <a:pt x="1825901" y="1695044"/>
                  <a:pt x="1839706" y="1679859"/>
                  <a:pt x="1842467" y="1677099"/>
                </a:cubicBezTo>
                <a:cubicBezTo>
                  <a:pt x="1845227" y="1674337"/>
                  <a:pt x="1860411" y="1659153"/>
                  <a:pt x="1863173" y="1656393"/>
                </a:cubicBezTo>
                <a:cubicBezTo>
                  <a:pt x="1865933" y="1653632"/>
                  <a:pt x="1881119" y="1638447"/>
                  <a:pt x="1883881" y="1635686"/>
                </a:cubicBezTo>
                <a:cubicBezTo>
                  <a:pt x="1886641" y="1632925"/>
                  <a:pt x="1901826" y="1617739"/>
                  <a:pt x="1904587" y="1614979"/>
                </a:cubicBezTo>
                <a:cubicBezTo>
                  <a:pt x="1907347" y="1612218"/>
                  <a:pt x="1922531" y="1597033"/>
                  <a:pt x="1925293" y="1594273"/>
                </a:cubicBezTo>
                <a:cubicBezTo>
                  <a:pt x="1928053" y="1591513"/>
                  <a:pt x="1943238" y="1576328"/>
                  <a:pt x="1945999" y="1573567"/>
                </a:cubicBezTo>
                <a:cubicBezTo>
                  <a:pt x="1948759" y="1570805"/>
                  <a:pt x="1963945" y="1555620"/>
                  <a:pt x="1966706" y="1552859"/>
                </a:cubicBezTo>
                <a:cubicBezTo>
                  <a:pt x="1969467" y="1550099"/>
                  <a:pt x="1984653" y="1536295"/>
                  <a:pt x="1987414" y="1532154"/>
                </a:cubicBezTo>
                <a:cubicBezTo>
                  <a:pt x="1990175" y="1528012"/>
                  <a:pt x="2005358" y="1496261"/>
                  <a:pt x="2008119" y="1490740"/>
                </a:cubicBezTo>
                <a:cubicBezTo>
                  <a:pt x="2010879" y="1485218"/>
                  <a:pt x="2026065" y="1454849"/>
                  <a:pt x="2028826" y="1449327"/>
                </a:cubicBezTo>
                <a:cubicBezTo>
                  <a:pt x="2031586" y="1443805"/>
                  <a:pt x="2046771" y="1412055"/>
                  <a:pt x="2049533" y="1407914"/>
                </a:cubicBezTo>
                <a:cubicBezTo>
                  <a:pt x="2052293" y="1403772"/>
                  <a:pt x="2068857" y="1392729"/>
                  <a:pt x="2070238" y="1387208"/>
                </a:cubicBezTo>
                <a:cubicBezTo>
                  <a:pt x="2071618" y="1381686"/>
                  <a:pt x="2068857" y="1330609"/>
                  <a:pt x="2070238" y="1325088"/>
                </a:cubicBezTo>
                <a:cubicBezTo>
                  <a:pt x="2071618" y="1319566"/>
                  <a:pt x="2088185" y="1312664"/>
                  <a:pt x="2090946" y="1304382"/>
                </a:cubicBezTo>
                <a:cubicBezTo>
                  <a:pt x="2093706" y="1296098"/>
                  <a:pt x="2111653" y="1233978"/>
                  <a:pt x="2111653" y="1200848"/>
                </a:cubicBezTo>
                <a:cubicBezTo>
                  <a:pt x="2111653" y="1167717"/>
                  <a:pt x="2093706" y="836414"/>
                  <a:pt x="2090946" y="807425"/>
                </a:cubicBezTo>
                <a:cubicBezTo>
                  <a:pt x="2088185" y="778435"/>
                  <a:pt x="2072998" y="771534"/>
                  <a:pt x="2070238" y="766012"/>
                </a:cubicBezTo>
                <a:cubicBezTo>
                  <a:pt x="2067475" y="760490"/>
                  <a:pt x="2050913" y="728739"/>
                  <a:pt x="2049533" y="724598"/>
                </a:cubicBezTo>
                <a:cubicBezTo>
                  <a:pt x="2048151" y="720456"/>
                  <a:pt x="2050913" y="709414"/>
                  <a:pt x="2049533" y="703892"/>
                </a:cubicBezTo>
                <a:cubicBezTo>
                  <a:pt x="2048151" y="698370"/>
                  <a:pt x="2031586" y="647295"/>
                  <a:pt x="2028826" y="641773"/>
                </a:cubicBezTo>
                <a:cubicBezTo>
                  <a:pt x="2026065" y="636251"/>
                  <a:pt x="2009499" y="623827"/>
                  <a:pt x="2008119" y="621066"/>
                </a:cubicBezTo>
                <a:cubicBezTo>
                  <a:pt x="2006738" y="618305"/>
                  <a:pt x="2009499" y="603120"/>
                  <a:pt x="2008119" y="600360"/>
                </a:cubicBezTo>
                <a:cubicBezTo>
                  <a:pt x="2006738" y="597599"/>
                  <a:pt x="1990175" y="582414"/>
                  <a:pt x="1987414" y="579653"/>
                </a:cubicBezTo>
                <a:cubicBezTo>
                  <a:pt x="1984653" y="576893"/>
                  <a:pt x="1969467" y="561707"/>
                  <a:pt x="1966706" y="558947"/>
                </a:cubicBezTo>
                <a:cubicBezTo>
                  <a:pt x="1963945" y="556185"/>
                  <a:pt x="1947379" y="541001"/>
                  <a:pt x="1945999" y="538240"/>
                </a:cubicBezTo>
                <a:cubicBezTo>
                  <a:pt x="1944618" y="535479"/>
                  <a:pt x="1947379" y="520294"/>
                  <a:pt x="1945999" y="517533"/>
                </a:cubicBezTo>
                <a:cubicBezTo>
                  <a:pt x="1944618" y="514773"/>
                  <a:pt x="1928053" y="499588"/>
                  <a:pt x="1925293" y="496827"/>
                </a:cubicBezTo>
                <a:cubicBezTo>
                  <a:pt x="1922531" y="494067"/>
                  <a:pt x="1907347" y="480262"/>
                  <a:pt x="1904587" y="476121"/>
                </a:cubicBezTo>
                <a:cubicBezTo>
                  <a:pt x="1901826" y="471979"/>
                  <a:pt x="1886641" y="438849"/>
                  <a:pt x="1883881" y="434708"/>
                </a:cubicBezTo>
                <a:cubicBezTo>
                  <a:pt x="1881119" y="430566"/>
                  <a:pt x="1865933" y="416762"/>
                  <a:pt x="1863173" y="414001"/>
                </a:cubicBezTo>
                <a:cubicBezTo>
                  <a:pt x="1860411" y="411240"/>
                  <a:pt x="1845227" y="396054"/>
                  <a:pt x="1842467" y="393294"/>
                </a:cubicBezTo>
                <a:cubicBezTo>
                  <a:pt x="1839706" y="390533"/>
                  <a:pt x="1824521" y="375348"/>
                  <a:pt x="1821761" y="372588"/>
                </a:cubicBezTo>
                <a:cubicBezTo>
                  <a:pt x="1818999" y="369827"/>
                  <a:pt x="1803814" y="354642"/>
                  <a:pt x="1801054" y="351881"/>
                </a:cubicBezTo>
                <a:cubicBezTo>
                  <a:pt x="1798293" y="349120"/>
                  <a:pt x="1783109" y="333936"/>
                  <a:pt x="1780349" y="331175"/>
                </a:cubicBezTo>
                <a:cubicBezTo>
                  <a:pt x="1777587" y="328414"/>
                  <a:pt x="1762401" y="313229"/>
                  <a:pt x="1759641" y="310468"/>
                </a:cubicBezTo>
                <a:cubicBezTo>
                  <a:pt x="1756878" y="307707"/>
                  <a:pt x="1741695" y="292522"/>
                  <a:pt x="1738934" y="289762"/>
                </a:cubicBezTo>
                <a:cubicBezTo>
                  <a:pt x="1736173" y="287001"/>
                  <a:pt x="1720989" y="271816"/>
                  <a:pt x="1718229" y="269056"/>
                </a:cubicBezTo>
                <a:cubicBezTo>
                  <a:pt x="1715467" y="266295"/>
                  <a:pt x="1700282" y="251110"/>
                  <a:pt x="1697522" y="248349"/>
                </a:cubicBezTo>
                <a:cubicBezTo>
                  <a:pt x="1694761" y="245588"/>
                  <a:pt x="1679575" y="230403"/>
                  <a:pt x="1676815" y="227642"/>
                </a:cubicBezTo>
                <a:cubicBezTo>
                  <a:pt x="1674054" y="224881"/>
                  <a:pt x="1658870" y="209697"/>
                  <a:pt x="1656109" y="206936"/>
                </a:cubicBezTo>
                <a:cubicBezTo>
                  <a:pt x="1653347" y="204175"/>
                  <a:pt x="1639543" y="188990"/>
                  <a:pt x="1635402" y="186229"/>
                </a:cubicBezTo>
                <a:cubicBezTo>
                  <a:pt x="1631261" y="183468"/>
                  <a:pt x="1598129" y="168284"/>
                  <a:pt x="1593989" y="165523"/>
                </a:cubicBezTo>
                <a:cubicBezTo>
                  <a:pt x="1589847" y="162762"/>
                  <a:pt x="1578803" y="147577"/>
                  <a:pt x="1573283" y="144816"/>
                </a:cubicBezTo>
                <a:cubicBezTo>
                  <a:pt x="1567761" y="142055"/>
                  <a:pt x="1518065" y="126870"/>
                  <a:pt x="1511163" y="124110"/>
                </a:cubicBezTo>
                <a:cubicBezTo>
                  <a:pt x="1504261" y="121349"/>
                  <a:pt x="1475270" y="106164"/>
                  <a:pt x="1469750" y="103403"/>
                </a:cubicBezTo>
                <a:cubicBezTo>
                  <a:pt x="1464227" y="100643"/>
                  <a:pt x="1435239" y="85457"/>
                  <a:pt x="1428337" y="82697"/>
                </a:cubicBezTo>
                <a:cubicBezTo>
                  <a:pt x="1421434" y="79935"/>
                  <a:pt x="1373119" y="64751"/>
                  <a:pt x="1366217" y="61990"/>
                </a:cubicBezTo>
                <a:cubicBezTo>
                  <a:pt x="1359313" y="59229"/>
                  <a:pt x="1333086" y="44044"/>
                  <a:pt x="1324804" y="41283"/>
                </a:cubicBezTo>
                <a:cubicBezTo>
                  <a:pt x="1316521" y="38523"/>
                  <a:pt x="1251642" y="23338"/>
                  <a:pt x="1241980" y="20577"/>
                </a:cubicBezTo>
                <a:cubicBezTo>
                  <a:pt x="1232317" y="17817"/>
                  <a:pt x="1215749" y="-128"/>
                  <a:pt x="1179858" y="-128"/>
                </a:cubicBezTo>
                <a:cubicBezTo>
                  <a:pt x="1143966" y="-128"/>
                  <a:pt x="740879" y="19197"/>
                  <a:pt x="703608" y="20577"/>
                </a:cubicBezTo>
                <a:cubicBezTo>
                  <a:pt x="666336" y="21958"/>
                  <a:pt x="626303" y="20577"/>
                  <a:pt x="620783" y="20577"/>
                </a:cubicBezTo>
              </a:path>
            </a:pathLst>
          </a:cu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2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/>
              <a:t>수강신청 하는법</a:t>
            </a:r>
            <a:r>
              <a:rPr lang="en-US" altLang="ko-KR" sz="4000"/>
              <a:t>(</a:t>
            </a:r>
            <a:r>
              <a:rPr lang="ko-KR" altLang="en-US" sz="4000"/>
              <a:t>모바일</a:t>
            </a:r>
            <a:r>
              <a:rPr lang="en-US" altLang="ko-KR" sz="4000"/>
              <a:t>)</a:t>
            </a:r>
          </a:p>
        </p:txBody>
      </p:sp>
      <p:sp>
        <p:nvSpPr>
          <p:cNvPr id="22" name="아래쪽 화살표[D] 21"/>
          <p:cNvSpPr/>
          <p:nvPr/>
        </p:nvSpPr>
        <p:spPr>
          <a:xfrm rot="16164968">
            <a:off x="4667250" y="2486853"/>
            <a:ext cx="2401956" cy="1884293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49702" y="1383161"/>
            <a:ext cx="4348161" cy="547483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83161"/>
            <a:ext cx="4502040" cy="54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/>
              <a:t>수강신청 하는법</a:t>
            </a:r>
            <a:r>
              <a:rPr lang="en-US" altLang="ko-KR" sz="4000"/>
              <a:t>(</a:t>
            </a:r>
            <a:r>
              <a:rPr lang="ko-KR" altLang="en-US" sz="4000"/>
              <a:t>모바일</a:t>
            </a:r>
            <a:r>
              <a:rPr lang="en-US" altLang="ko-KR" sz="4000"/>
              <a:t>)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79701" y="1445172"/>
            <a:ext cx="3812298" cy="54128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56366" y="1942771"/>
            <a:ext cx="4532587" cy="1731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내가 희망하는 수업에 과목코드를 메모장에 적는다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과목번호칸에 과목코드를 입력한다 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32" name="아래쪽 화살표[D] 31"/>
          <p:cNvSpPr/>
          <p:nvPr/>
        </p:nvSpPr>
        <p:spPr>
          <a:xfrm>
            <a:off x="9667875" y="1445172"/>
            <a:ext cx="1707930" cy="1072383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75240" y="1784616"/>
            <a:ext cx="3085272" cy="164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/>
              <a:t>수강신청 하는법</a:t>
            </a:r>
            <a:r>
              <a:rPr lang="en-US" altLang="ko-KR" sz="4000"/>
              <a:t>(</a:t>
            </a:r>
            <a:r>
              <a:rPr lang="ko-KR" altLang="en-US" sz="4000"/>
              <a:t>모바일</a:t>
            </a:r>
            <a:r>
              <a:rPr lang="en-US" altLang="ko-KR" sz="4000"/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40605" y="1072383"/>
            <a:ext cx="3005301" cy="69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rgbClr val="FF0000"/>
                </a:solidFill>
              </a:rPr>
              <a:t>팁</a:t>
            </a:r>
            <a:r>
              <a:rPr lang="en-US" altLang="ko-KR" sz="4000" b="1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837202"/>
            <a:ext cx="3840605" cy="402079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050986" y="1932327"/>
            <a:ext cx="7313705" cy="63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아이폰 예시</a:t>
            </a:r>
          </a:p>
          <a:p>
            <a:pPr>
              <a:defRPr/>
            </a:pPr>
            <a:r>
              <a:rPr lang="ko-KR" altLang="en-US"/>
              <a:t>설정 </a:t>
            </a:r>
            <a:r>
              <a:rPr lang="en-US" altLang="ko-KR"/>
              <a:t>-&gt;</a:t>
            </a:r>
            <a:r>
              <a:rPr lang="ko-KR" altLang="en-US"/>
              <a:t> 일반 </a:t>
            </a:r>
            <a:r>
              <a:rPr lang="en-US" altLang="ko-KR"/>
              <a:t>-&gt;</a:t>
            </a:r>
            <a:r>
              <a:rPr lang="ko-KR" altLang="en-US"/>
              <a:t> 키보드 </a:t>
            </a:r>
            <a:r>
              <a:rPr lang="en-US" altLang="ko-KR"/>
              <a:t>-&gt;</a:t>
            </a:r>
            <a:r>
              <a:rPr lang="ko-KR" altLang="en-US"/>
              <a:t> 텍스트 대치 활용한다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39060" y="2837202"/>
            <a:ext cx="3513880" cy="402079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37382" y="2837202"/>
            <a:ext cx="3654617" cy="40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2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/>
              <a:t>수강신청 하는법</a:t>
            </a:r>
            <a:r>
              <a:rPr lang="en-US" altLang="ko-KR" sz="4000"/>
              <a:t>(</a:t>
            </a:r>
            <a:r>
              <a:rPr lang="ko-KR" altLang="en-US" sz="4000"/>
              <a:t>모바일</a:t>
            </a:r>
            <a:r>
              <a:rPr lang="en-US" altLang="ko-KR" sz="400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92530" y="710990"/>
            <a:ext cx="4406940" cy="1185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문구에는 자신이 원하는 코드 입력</a:t>
            </a:r>
            <a:r>
              <a:rPr lang="en-US" altLang="ko-KR"/>
              <a:t>,</a:t>
            </a:r>
            <a:r>
              <a:rPr lang="ko-KR" altLang="en-US"/>
              <a:t> 단축키는 자신이편한것으로 설정 한다음 단축키 입력후 스페이스바를 누르면 문구가 나온다</a:t>
            </a:r>
            <a:r>
              <a:rPr lang="en-US" altLang="ko-KR"/>
              <a:t>!</a:t>
            </a:r>
          </a:p>
        </p:txBody>
      </p:sp>
      <p:pic>
        <p:nvPicPr>
          <p:cNvPr id="42" name="222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7001502" y="1896525"/>
            <a:ext cx="5190498" cy="4961475"/>
          </a:xfrm>
          <a:prstGeom prst="rect">
            <a:avLst/>
          </a:prstGeom>
        </p:spPr>
      </p:pic>
      <p:pic>
        <p:nvPicPr>
          <p:cNvPr id="43" name="11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0" y="1896525"/>
            <a:ext cx="4793105" cy="49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9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004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235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698327" y="1501279"/>
            <a:ext cx="4397672" cy="57864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 b="1" kern="0" spc="-131">
                <a:solidFill>
                  <a:srgbClr val="000000"/>
                </a:solidFill>
                <a:latin typeface="Inter"/>
                <a:ea typeface="Inter"/>
                <a:cs typeface="Inter"/>
              </a:rPr>
              <a:t>다음</a:t>
            </a:r>
            <a:r>
              <a:rPr lang="ko-KR" altLang="en-US" sz="4374" b="1" kern="0" spc="-131">
                <a:solidFill>
                  <a:srgbClr val="000000"/>
                </a:solidFill>
                <a:latin typeface="Inter"/>
                <a:ea typeface="Inter"/>
                <a:cs typeface="Inter"/>
              </a:rPr>
              <a:t> 시간 예정</a:t>
            </a:r>
          </a:p>
        </p:txBody>
      </p:sp>
      <p:sp>
        <p:nvSpPr>
          <p:cNvPr id="5" name="Text 3"/>
          <p:cNvSpPr/>
          <p:nvPr/>
        </p:nvSpPr>
        <p:spPr>
          <a:xfrm>
            <a:off x="1698327" y="2542778"/>
            <a:ext cx="4258766" cy="55542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5249"/>
              </a:lnSpc>
              <a:buNone/>
              <a:defRPr/>
            </a:pPr>
            <a:r>
              <a:rPr lang="en-US" sz="5249" b="1" kern="0" spc="-35">
                <a:solidFill>
                  <a:srgbClr val="272525"/>
                </a:solidFill>
                <a:latin typeface="Inter"/>
                <a:ea typeface="Inter"/>
                <a:cs typeface="Inter"/>
              </a:rPr>
              <a:t>1</a:t>
            </a:r>
            <a:endParaRPr lang="en-US" sz="5249"/>
          </a:p>
        </p:txBody>
      </p:sp>
      <p:sp>
        <p:nvSpPr>
          <p:cNvPr id="6" name="Text 4"/>
          <p:cNvSpPr/>
          <p:nvPr/>
        </p:nvSpPr>
        <p:spPr>
          <a:xfrm>
            <a:off x="1698327" y="3329582"/>
            <a:ext cx="4258766" cy="29616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799"/>
              </a:lnSpc>
              <a:buNone/>
              <a:defRPr/>
            </a:pPr>
            <a:r>
              <a:rPr lang="ko-KR" altLang="en-US" sz="1750"/>
              <a:t>학과 탐색 동영상 시청</a:t>
            </a:r>
          </a:p>
        </p:txBody>
      </p:sp>
      <p:sp>
        <p:nvSpPr>
          <p:cNvPr id="7" name="Text 5"/>
          <p:cNvSpPr/>
          <p:nvPr/>
        </p:nvSpPr>
        <p:spPr>
          <a:xfrm>
            <a:off x="6234806" y="2542778"/>
            <a:ext cx="4258865" cy="55542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5249"/>
              </a:lnSpc>
              <a:buNone/>
              <a:defRPr/>
            </a:pPr>
            <a:r>
              <a:rPr lang="en-US" sz="5249" b="1" kern="0" spc="-35">
                <a:solidFill>
                  <a:srgbClr val="272525"/>
                </a:solidFill>
                <a:latin typeface="Inter"/>
                <a:ea typeface="Inter"/>
                <a:cs typeface="Inter"/>
              </a:rPr>
              <a:t>2</a:t>
            </a:r>
            <a:endParaRPr lang="en-US" sz="5249"/>
          </a:p>
        </p:txBody>
      </p:sp>
      <p:sp>
        <p:nvSpPr>
          <p:cNvPr id="8" name="Text 6"/>
          <p:cNvSpPr/>
          <p:nvPr/>
        </p:nvSpPr>
        <p:spPr>
          <a:xfrm>
            <a:off x="6234806" y="3329582"/>
            <a:ext cx="4258865" cy="29616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799"/>
              </a:lnSpc>
              <a:buNone/>
              <a:defRPr/>
            </a:pPr>
            <a:r>
              <a:rPr lang="ko-KR" altLang="en-US" sz="1750"/>
              <a:t>학과 탐색 </a:t>
            </a:r>
            <a:r>
              <a:rPr lang="en-US" altLang="ko-KR" sz="1750"/>
              <a:t>Q&amp;A</a:t>
            </a:r>
            <a:r>
              <a:rPr lang="ko-KR" altLang="en-US" sz="1750"/>
              <a:t> 나누기</a:t>
            </a:r>
            <a:r>
              <a:rPr lang="en-US" altLang="ko-KR" sz="1750"/>
              <a:t>,</a:t>
            </a:r>
          </a:p>
          <a:p>
            <a:pPr marL="0" indent="0" algn="ctr">
              <a:lnSpc>
                <a:spcPts val="2799"/>
              </a:lnSpc>
              <a:buNone/>
              <a:defRPr/>
            </a:pPr>
            <a:r>
              <a:rPr lang="en-US" altLang="ko-KR" sz="1750"/>
              <a:t> </a:t>
            </a:r>
            <a:r>
              <a:rPr lang="ko-KR" altLang="en-US" sz="1750"/>
              <a:t>학과 소모임 소개 및 정보 공유 </a:t>
            </a:r>
          </a:p>
        </p:txBody>
      </p:sp>
      <p:sp>
        <p:nvSpPr>
          <p:cNvPr id="9" name="Text 7"/>
          <p:cNvSpPr/>
          <p:nvPr/>
        </p:nvSpPr>
        <p:spPr>
          <a:xfrm>
            <a:off x="1698327" y="4273748"/>
            <a:ext cx="4258766" cy="55542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5249"/>
              </a:lnSpc>
              <a:buNone/>
              <a:defRPr/>
            </a:pPr>
            <a:r>
              <a:rPr lang="en-US" sz="5249" b="1" kern="0" spc="-35">
                <a:solidFill>
                  <a:srgbClr val="272525"/>
                </a:solidFill>
                <a:latin typeface="Inter"/>
                <a:ea typeface="Inter"/>
                <a:cs typeface="Inter"/>
              </a:rPr>
              <a:t>3</a:t>
            </a:r>
            <a:endParaRPr lang="en-US" sz="5249"/>
          </a:p>
        </p:txBody>
      </p:sp>
      <p:sp>
        <p:nvSpPr>
          <p:cNvPr id="10" name="Text 8"/>
          <p:cNvSpPr/>
          <p:nvPr/>
        </p:nvSpPr>
        <p:spPr>
          <a:xfrm>
            <a:off x="1698327" y="5060553"/>
            <a:ext cx="4258766" cy="29616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799"/>
              </a:lnSpc>
              <a:buNone/>
              <a:defRPr/>
            </a:pPr>
            <a:r>
              <a:rPr lang="ko-KR" altLang="en-US" sz="1750"/>
              <a:t>교수님께 질문하고 싶은 것</a:t>
            </a:r>
            <a:r>
              <a:rPr lang="en-US" altLang="ko-KR" sz="1750"/>
              <a:t>,</a:t>
            </a:r>
            <a:endParaRPr lang="ko-KR" altLang="en-US" sz="1750"/>
          </a:p>
          <a:p>
            <a:pPr marL="0" indent="0" algn="ctr">
              <a:lnSpc>
                <a:spcPts val="2799"/>
              </a:lnSpc>
              <a:buNone/>
              <a:defRPr/>
            </a:pPr>
            <a:r>
              <a:rPr lang="ko-KR" altLang="en-US" sz="1750"/>
              <a:t> 더 알고 싶고 궁금한 질문 </a:t>
            </a:r>
            <a:r>
              <a:rPr lang="en-US" altLang="ko-KR" sz="1750"/>
              <a:t>2</a:t>
            </a:r>
            <a:r>
              <a:rPr lang="ko-KR" altLang="en-US" sz="1750"/>
              <a:t>개씩 선정</a:t>
            </a:r>
          </a:p>
        </p:txBody>
      </p:sp>
      <p:sp>
        <p:nvSpPr>
          <p:cNvPr id="11" name="Text 9"/>
          <p:cNvSpPr/>
          <p:nvPr/>
        </p:nvSpPr>
        <p:spPr>
          <a:xfrm>
            <a:off x="6234806" y="4273748"/>
            <a:ext cx="4258865" cy="55542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5249"/>
              </a:lnSpc>
              <a:buNone/>
              <a:defRPr/>
            </a:pPr>
            <a:r>
              <a:rPr lang="en-US" sz="5249" b="1" kern="0" spc="-35">
                <a:solidFill>
                  <a:srgbClr val="272525"/>
                </a:solidFill>
                <a:latin typeface="Inter"/>
                <a:ea typeface="Inter"/>
                <a:cs typeface="Inter"/>
              </a:rPr>
              <a:t>4</a:t>
            </a:r>
            <a:endParaRPr lang="en-US" sz="5249"/>
          </a:p>
        </p:txBody>
      </p:sp>
      <p:sp>
        <p:nvSpPr>
          <p:cNvPr id="12" name="Text 10"/>
          <p:cNvSpPr/>
          <p:nvPr/>
        </p:nvSpPr>
        <p:spPr>
          <a:xfrm>
            <a:off x="6234806" y="5060553"/>
            <a:ext cx="4258865" cy="29616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799"/>
              </a:lnSpc>
              <a:buNone/>
              <a:defRPr/>
            </a:pPr>
            <a:r>
              <a:rPr lang="en-US" altLang="ko-KR" sz="1750"/>
              <a:t>Q&amp;A</a:t>
            </a:r>
          </a:p>
        </p:txBody>
      </p:sp>
      <p:pic>
        <p:nvPicPr>
          <p:cNvPr id="13" name="Image 0" descr="preencoded.png">
            <a:hlinkClick r:id="rId3"/>
          </p:cNvPr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10201794" y="6324600"/>
            <a:ext cx="191400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3433117" y="680356"/>
            <a:ext cx="5436095" cy="1276900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6561"/>
              </a:lnSpc>
              <a:buNone/>
              <a:defRPr/>
            </a:pPr>
            <a:r>
              <a:rPr lang="en-US" sz="13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Q&amp;A </a:t>
            </a:r>
            <a:endParaRPr lang="ko-KR" altLang="en-US" sz="13000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266332" y="4167187"/>
            <a:ext cx="296168" cy="296168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24767" y="3429000"/>
            <a:ext cx="7877026" cy="2369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/>
              <a:t>사소한 것 </a:t>
            </a:r>
            <a:r>
              <a:rPr lang="en-US" altLang="ko-KR" sz="5000"/>
              <a:t>OK</a:t>
            </a:r>
          </a:p>
          <a:p>
            <a:pPr>
              <a:defRPr/>
            </a:pPr>
            <a:r>
              <a:rPr lang="ko-KR" altLang="en-US" sz="5000"/>
              <a:t>최소 한가지</a:t>
            </a:r>
            <a:r>
              <a:rPr lang="en-US" altLang="ko-KR" sz="5000"/>
              <a:t>..</a:t>
            </a:r>
            <a:r>
              <a:rPr lang="ko-KR" altLang="en-US" sz="5000"/>
              <a:t> 질문 부탁드립니다</a:t>
            </a:r>
            <a:r>
              <a:rPr lang="en-US" altLang="ko-KR" sz="5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313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5461" y="2624925"/>
            <a:ext cx="10461078" cy="1611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0">
                <a:solidFill>
                  <a:srgbClr val="FF0000"/>
                </a:solidFill>
              </a:rPr>
              <a:t>먼저 알아야 할 것</a:t>
            </a:r>
          </a:p>
        </p:txBody>
      </p:sp>
    </p:spTree>
    <p:extLst>
      <p:ext uri="{BB962C8B-B14F-4D97-AF65-F5344CB8AC3E}">
        <p14:creationId xmlns:p14="http://schemas.microsoft.com/office/powerpoint/2010/main" val="35786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/>
              <a:t>2023</a:t>
            </a:r>
            <a:r>
              <a:rPr lang="ko-KR" altLang="en-US" sz="3000"/>
              <a:t>요람 기준 </a:t>
            </a:r>
            <a:r>
              <a:rPr lang="en-US" altLang="ko-KR" sz="3000"/>
              <a:t>(</a:t>
            </a:r>
            <a:r>
              <a:rPr lang="en-US" altLang="ko-KR" sz="3000">
                <a:solidFill>
                  <a:srgbClr val="FF0000"/>
                </a:solidFill>
              </a:rPr>
              <a:t>2024</a:t>
            </a:r>
            <a:r>
              <a:rPr lang="ko-KR" altLang="en-US" sz="3000">
                <a:solidFill>
                  <a:srgbClr val="FF0000"/>
                </a:solidFill>
              </a:rPr>
              <a:t>요람</a:t>
            </a:r>
            <a:r>
              <a:rPr lang="ko-KR" altLang="en-US" sz="3000"/>
              <a:t>은 나오지 않았지만 꼭 본인 입학 요람을 확인</a:t>
            </a:r>
            <a:r>
              <a:rPr lang="en-US" altLang="ko-KR" sz="300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750" y="3138559"/>
            <a:ext cx="6267017" cy="28668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5767" y="2926411"/>
            <a:ext cx="5766232" cy="3079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386139"/>
            <a:ext cx="6096000" cy="54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/>
              <a:t>과학기술대학 </a:t>
            </a:r>
            <a:r>
              <a:rPr lang="en-US" altLang="ko-KR" sz="3000"/>
              <a:t>-&gt;</a:t>
            </a:r>
            <a:r>
              <a:rPr lang="ko-KR" altLang="en-US" sz="3000"/>
              <a:t> 컴퓨터공학과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2363" y="2470509"/>
            <a:ext cx="2337955" cy="45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000"/>
          </a:p>
        </p:txBody>
      </p:sp>
      <p:sp>
        <p:nvSpPr>
          <p:cNvPr id="7" name="TextBox 6"/>
          <p:cNvSpPr txBox="1"/>
          <p:nvPr/>
        </p:nvSpPr>
        <p:spPr>
          <a:xfrm>
            <a:off x="4394488" y="1213713"/>
            <a:ext cx="3491416" cy="47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solidFill>
                  <a:srgbClr val="FF0000"/>
                </a:solidFill>
              </a:rPr>
              <a:t>※요람 </a:t>
            </a:r>
            <a:r>
              <a:rPr lang="en-US" altLang="ko-KR" sz="2500">
                <a:solidFill>
                  <a:srgbClr val="FF0000"/>
                </a:solidFill>
              </a:rPr>
              <a:t>189p</a:t>
            </a:r>
            <a:r>
              <a:rPr lang="ko-KR" altLang="en-US" sz="2500">
                <a:solidFill>
                  <a:srgbClr val="FF0000"/>
                </a:solidFill>
              </a:rPr>
              <a:t> 참고※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5034" y="1684020"/>
            <a:ext cx="4141931" cy="542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/>
              <a:t>졸업 이수 학점 </a:t>
            </a:r>
            <a:r>
              <a:rPr lang="en-US" altLang="ko-KR" sz="3000"/>
              <a:t>-&gt;</a:t>
            </a:r>
            <a:r>
              <a:rPr lang="ko-KR" altLang="en-US" sz="3000"/>
              <a:t> </a:t>
            </a:r>
            <a:r>
              <a:rPr lang="en-US" altLang="ko-KR" sz="3000"/>
              <a:t>132</a:t>
            </a:r>
            <a:r>
              <a:rPr lang="ko-KR" altLang="en-US" sz="3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365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/>
              <a:t>2023</a:t>
            </a:r>
            <a:r>
              <a:rPr lang="ko-KR" altLang="en-US" sz="3000"/>
              <a:t>요람 기준 </a:t>
            </a:r>
            <a:r>
              <a:rPr lang="en-US" altLang="ko-KR" sz="3000"/>
              <a:t>(</a:t>
            </a:r>
            <a:r>
              <a:rPr lang="en-US" altLang="ko-KR" sz="3000">
                <a:solidFill>
                  <a:srgbClr val="FF0000"/>
                </a:solidFill>
              </a:rPr>
              <a:t>2024</a:t>
            </a:r>
            <a:r>
              <a:rPr lang="ko-KR" altLang="en-US" sz="3000">
                <a:solidFill>
                  <a:srgbClr val="FF0000"/>
                </a:solidFill>
              </a:rPr>
              <a:t>요람</a:t>
            </a:r>
            <a:r>
              <a:rPr lang="ko-KR" altLang="en-US" sz="3000"/>
              <a:t>은 나오지 않았지만 꼭 본인 입학 요람을 확인</a:t>
            </a:r>
            <a:r>
              <a:rPr lang="en-US" altLang="ko-KR" sz="300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2363" y="2470509"/>
            <a:ext cx="2337955" cy="45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000"/>
          </a:p>
        </p:txBody>
      </p:sp>
      <p:sp>
        <p:nvSpPr>
          <p:cNvPr id="7" name="TextBox 6"/>
          <p:cNvSpPr txBox="1"/>
          <p:nvPr/>
        </p:nvSpPr>
        <p:spPr>
          <a:xfrm>
            <a:off x="4394488" y="1213713"/>
            <a:ext cx="3317875" cy="47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solidFill>
                  <a:srgbClr val="FF0000"/>
                </a:solidFill>
              </a:rPr>
              <a:t>※요람 </a:t>
            </a:r>
            <a:r>
              <a:rPr lang="en-US" altLang="ko-KR" sz="2500">
                <a:solidFill>
                  <a:srgbClr val="FF0000"/>
                </a:solidFill>
              </a:rPr>
              <a:t>326p</a:t>
            </a:r>
            <a:r>
              <a:rPr lang="ko-KR" altLang="en-US" sz="2500">
                <a:solidFill>
                  <a:srgbClr val="FF0000"/>
                </a:solidFill>
              </a:rPr>
              <a:t> 참고※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83544" y="1599621"/>
            <a:ext cx="2713181" cy="54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/>
              <a:t>졸업 이수 학점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52060"/>
            <a:ext cx="7158320" cy="48059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90253" y="2927349"/>
            <a:ext cx="3108475" cy="3652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교양 </a:t>
            </a:r>
            <a:r>
              <a:rPr lang="en-US" altLang="ko-KR"/>
              <a:t>-&gt;</a:t>
            </a:r>
            <a:r>
              <a:rPr lang="ko-KR" altLang="en-US"/>
              <a:t> 기초</a:t>
            </a:r>
            <a:r>
              <a:rPr lang="en-US" altLang="ko-KR"/>
              <a:t>,</a:t>
            </a:r>
            <a:r>
              <a:rPr lang="ko-KR" altLang="en-US"/>
              <a:t> 심화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KU</a:t>
            </a:r>
            <a:r>
              <a:rPr lang="ko-KR" altLang="en-US"/>
              <a:t>소양으로 나눠짐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전필이란 </a:t>
            </a:r>
            <a:r>
              <a:rPr lang="en-US" altLang="ko-KR"/>
              <a:t>-&gt;</a:t>
            </a:r>
            <a:r>
              <a:rPr lang="ko-KR" altLang="en-US"/>
              <a:t> 전공필수 </a:t>
            </a:r>
            <a:r>
              <a:rPr lang="en-US" altLang="ko-KR"/>
              <a:t>!</a:t>
            </a:r>
            <a:r>
              <a:rPr lang="ko-KR" altLang="en-US"/>
              <a:t> 졸업하기 위해 들어야하는 전공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전선이란 </a:t>
            </a:r>
            <a:r>
              <a:rPr lang="en-US" altLang="ko-KR"/>
              <a:t>-&gt;</a:t>
            </a:r>
            <a:r>
              <a:rPr lang="ko-KR" altLang="en-US"/>
              <a:t> 전공선택</a:t>
            </a:r>
            <a:r>
              <a:rPr lang="en-US" altLang="ko-KR"/>
              <a:t>!</a:t>
            </a:r>
            <a:r>
              <a:rPr lang="ko-KR" altLang="en-US"/>
              <a:t> 졸업하기 위해 학점을 채워야함 </a:t>
            </a:r>
            <a:r>
              <a:rPr lang="en-US" altLang="ko-KR"/>
              <a:t>(</a:t>
            </a:r>
            <a:r>
              <a:rPr lang="ko-KR" altLang="en-US"/>
              <a:t>내가 듣고 싶은 과목</a:t>
            </a:r>
            <a:r>
              <a:rPr lang="en-US" altLang="ko-KR"/>
              <a:t>,</a:t>
            </a:r>
            <a:r>
              <a:rPr lang="ko-KR" altLang="en-US"/>
              <a:t> 교수님</a:t>
            </a:r>
            <a:r>
              <a:rPr lang="en-US" altLang="ko-KR"/>
              <a:t>,</a:t>
            </a:r>
            <a:r>
              <a:rPr lang="ko-KR" altLang="en-US"/>
              <a:t> 관심분야를 선택해 듣는다</a:t>
            </a:r>
            <a:r>
              <a:rPr lang="en-US" altLang="ko-KR"/>
              <a:t>.)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다전공학생 </a:t>
            </a:r>
            <a:r>
              <a:rPr lang="en-US" altLang="ko-KR"/>
              <a:t>-&gt;</a:t>
            </a:r>
            <a:r>
              <a:rPr lang="ko-KR" altLang="en-US"/>
              <a:t> 관심있으면 질문 받겠습니다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3521" y="2777982"/>
            <a:ext cx="3924957" cy="1302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0">
                <a:solidFill>
                  <a:srgbClr val="FF0000"/>
                </a:solidFill>
              </a:rPr>
              <a:t>교양</a:t>
            </a:r>
          </a:p>
        </p:txBody>
      </p:sp>
    </p:spTree>
    <p:extLst>
      <p:ext uri="{BB962C8B-B14F-4D97-AF65-F5344CB8AC3E}">
        <p14:creationId xmlns:p14="http://schemas.microsoft.com/office/powerpoint/2010/main" val="5927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/>
              <a:t>2023</a:t>
            </a:r>
            <a:r>
              <a:rPr lang="ko-KR" altLang="en-US" sz="3000"/>
              <a:t>요람 기준 </a:t>
            </a:r>
            <a:r>
              <a:rPr lang="en-US" altLang="ko-KR" sz="3000"/>
              <a:t>(</a:t>
            </a:r>
            <a:r>
              <a:rPr lang="en-US" altLang="ko-KR" sz="3000">
                <a:solidFill>
                  <a:srgbClr val="FF0000"/>
                </a:solidFill>
              </a:rPr>
              <a:t>2024</a:t>
            </a:r>
            <a:r>
              <a:rPr lang="ko-KR" altLang="en-US" sz="3000">
                <a:solidFill>
                  <a:srgbClr val="FF0000"/>
                </a:solidFill>
              </a:rPr>
              <a:t>요람</a:t>
            </a:r>
            <a:r>
              <a:rPr lang="ko-KR" altLang="en-US" sz="3000"/>
              <a:t>은 나오지 않았지만 꼭 본인 입학 요람을 확인</a:t>
            </a:r>
            <a:r>
              <a:rPr lang="en-US" altLang="ko-KR" sz="300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2363" y="2470509"/>
            <a:ext cx="2337955" cy="45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000"/>
          </a:p>
        </p:txBody>
      </p:sp>
      <p:sp>
        <p:nvSpPr>
          <p:cNvPr id="7" name="TextBox 6"/>
          <p:cNvSpPr txBox="1"/>
          <p:nvPr/>
        </p:nvSpPr>
        <p:spPr>
          <a:xfrm>
            <a:off x="4274091" y="1131480"/>
            <a:ext cx="2919917" cy="47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solidFill>
                  <a:srgbClr val="FF0000"/>
                </a:solidFill>
              </a:rPr>
              <a:t>※요람 </a:t>
            </a:r>
            <a:r>
              <a:rPr lang="en-US" altLang="ko-KR" sz="2500">
                <a:solidFill>
                  <a:srgbClr val="FF0000"/>
                </a:solidFill>
              </a:rPr>
              <a:t>328p</a:t>
            </a:r>
            <a:r>
              <a:rPr lang="ko-KR" altLang="en-US" sz="2500">
                <a:solidFill>
                  <a:srgbClr val="FF0000"/>
                </a:solidFill>
              </a:rPr>
              <a:t> 참고※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01787"/>
            <a:ext cx="6443445" cy="52562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34050" y="1624690"/>
            <a:ext cx="6457950" cy="52333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3025" y="1624690"/>
            <a:ext cx="2905125" cy="463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solidFill>
                  <a:srgbClr val="FF0000"/>
                </a:solidFill>
              </a:rPr>
              <a:t>기초교양</a:t>
            </a:r>
          </a:p>
        </p:txBody>
      </p:sp>
    </p:spTree>
    <p:extLst>
      <p:ext uri="{BB962C8B-B14F-4D97-AF65-F5344CB8AC3E}">
        <p14:creationId xmlns:p14="http://schemas.microsoft.com/office/powerpoint/2010/main" val="18898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/>
              <a:t>2023</a:t>
            </a:r>
            <a:r>
              <a:rPr lang="ko-KR" altLang="en-US" sz="3000"/>
              <a:t>요람 기준 </a:t>
            </a:r>
            <a:r>
              <a:rPr lang="en-US" altLang="ko-KR" sz="3000"/>
              <a:t>(</a:t>
            </a:r>
            <a:r>
              <a:rPr lang="en-US" altLang="ko-KR" sz="3000">
                <a:solidFill>
                  <a:srgbClr val="FF0000"/>
                </a:solidFill>
              </a:rPr>
              <a:t>2024</a:t>
            </a:r>
            <a:r>
              <a:rPr lang="ko-KR" altLang="en-US" sz="3000">
                <a:solidFill>
                  <a:srgbClr val="FF0000"/>
                </a:solidFill>
              </a:rPr>
              <a:t>요람</a:t>
            </a:r>
            <a:r>
              <a:rPr lang="ko-KR" altLang="en-US" sz="3000"/>
              <a:t>은 나오지 않았지만 꼭 본인 입학 요람을 확인</a:t>
            </a:r>
            <a:r>
              <a:rPr lang="en-US" altLang="ko-KR" sz="300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2362" y="2470509"/>
            <a:ext cx="2337956" cy="547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000"/>
          </a:p>
        </p:txBody>
      </p:sp>
      <p:sp>
        <p:nvSpPr>
          <p:cNvPr id="7" name="TextBox 6"/>
          <p:cNvSpPr txBox="1"/>
          <p:nvPr/>
        </p:nvSpPr>
        <p:spPr>
          <a:xfrm>
            <a:off x="4274091" y="1131480"/>
            <a:ext cx="2919917" cy="47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solidFill>
                  <a:srgbClr val="FF0000"/>
                </a:solidFill>
              </a:rPr>
              <a:t>※요람 </a:t>
            </a:r>
            <a:r>
              <a:rPr lang="en-US" altLang="ko-KR" sz="2500">
                <a:solidFill>
                  <a:srgbClr val="FF0000"/>
                </a:solidFill>
              </a:rPr>
              <a:t>333p</a:t>
            </a:r>
            <a:r>
              <a:rPr lang="ko-KR" altLang="en-US" sz="2500">
                <a:solidFill>
                  <a:srgbClr val="FF0000"/>
                </a:solidFill>
              </a:rPr>
              <a:t> 참고※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05244" y="1573459"/>
            <a:ext cx="3397798" cy="462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>
                <a:solidFill>
                  <a:srgbClr val="FF0000"/>
                </a:solidFill>
              </a:rPr>
              <a:t>//KU</a:t>
            </a:r>
            <a:r>
              <a:rPr lang="ko-KR" altLang="en-US" sz="2500">
                <a:solidFill>
                  <a:srgbClr val="FF0000"/>
                </a:solidFill>
              </a:rPr>
              <a:t>소양 </a:t>
            </a:r>
            <a:r>
              <a:rPr lang="en-US" altLang="ko-KR" sz="2500">
                <a:solidFill>
                  <a:srgbClr val="FF0000"/>
                </a:solidFill>
              </a:rPr>
              <a:t>9</a:t>
            </a:r>
            <a:r>
              <a:rPr lang="ko-KR" altLang="en-US" sz="2500">
                <a:solidFill>
                  <a:srgbClr val="FF0000"/>
                </a:solidFill>
              </a:rPr>
              <a:t>학점 이상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45641"/>
            <a:ext cx="5734050" cy="48123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34049" y="2045641"/>
            <a:ext cx="6457950" cy="48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4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/>
              <a:t>2023</a:t>
            </a:r>
            <a:r>
              <a:rPr lang="ko-KR" altLang="en-US" sz="3000"/>
              <a:t>요람 기준 </a:t>
            </a:r>
            <a:r>
              <a:rPr lang="en-US" altLang="ko-KR" sz="3000"/>
              <a:t>(</a:t>
            </a:r>
            <a:r>
              <a:rPr lang="en-US" altLang="ko-KR" sz="3000">
                <a:solidFill>
                  <a:srgbClr val="FF0000"/>
                </a:solidFill>
              </a:rPr>
              <a:t>2024</a:t>
            </a:r>
            <a:r>
              <a:rPr lang="ko-KR" altLang="en-US" sz="3000">
                <a:solidFill>
                  <a:srgbClr val="FF0000"/>
                </a:solidFill>
              </a:rPr>
              <a:t>요람</a:t>
            </a:r>
            <a:r>
              <a:rPr lang="ko-KR" altLang="en-US" sz="3000"/>
              <a:t>은 나오지 않았지만 꼭 본인 입학 요람을 확인</a:t>
            </a:r>
            <a:r>
              <a:rPr lang="en-US" altLang="ko-KR" sz="300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2362" y="2470509"/>
            <a:ext cx="2337956" cy="547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000"/>
          </a:p>
        </p:txBody>
      </p:sp>
      <p:sp>
        <p:nvSpPr>
          <p:cNvPr id="7" name="TextBox 6"/>
          <p:cNvSpPr txBox="1"/>
          <p:nvPr/>
        </p:nvSpPr>
        <p:spPr>
          <a:xfrm>
            <a:off x="4274091" y="1131480"/>
            <a:ext cx="2919917" cy="47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solidFill>
                  <a:srgbClr val="FF0000"/>
                </a:solidFill>
              </a:rPr>
              <a:t>※요람 </a:t>
            </a:r>
            <a:r>
              <a:rPr lang="en-US" altLang="ko-KR" sz="2500">
                <a:solidFill>
                  <a:srgbClr val="FF0000"/>
                </a:solidFill>
              </a:rPr>
              <a:t>334p</a:t>
            </a:r>
            <a:r>
              <a:rPr lang="ko-KR" altLang="en-US" sz="2500">
                <a:solidFill>
                  <a:srgbClr val="FF0000"/>
                </a:solidFill>
              </a:rPr>
              <a:t> 참고※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05244" y="1573459"/>
            <a:ext cx="3397798" cy="462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>
                <a:solidFill>
                  <a:srgbClr val="FF0000"/>
                </a:solidFill>
              </a:rPr>
              <a:t>//KU</a:t>
            </a:r>
            <a:r>
              <a:rPr lang="ko-KR" altLang="en-US" sz="2500">
                <a:solidFill>
                  <a:srgbClr val="FF0000"/>
                </a:solidFill>
              </a:rPr>
              <a:t>소양 </a:t>
            </a:r>
            <a:r>
              <a:rPr lang="en-US" altLang="ko-KR" sz="2500">
                <a:solidFill>
                  <a:srgbClr val="FF0000"/>
                </a:solidFill>
              </a:rPr>
              <a:t>9</a:t>
            </a:r>
            <a:r>
              <a:rPr lang="ko-KR" altLang="en-US" sz="2500">
                <a:solidFill>
                  <a:srgbClr val="FF0000"/>
                </a:solidFill>
              </a:rPr>
              <a:t>학점 이상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36445"/>
            <a:ext cx="6638925" cy="4821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83372" y="2470509"/>
            <a:ext cx="5099166" cy="448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성신의 대학생활 지도 </a:t>
            </a:r>
            <a:r>
              <a:rPr lang="ko-KR" altLang="en-US">
                <a:solidFill>
                  <a:srgbClr val="FF0000"/>
                </a:solidFill>
              </a:rPr>
              <a:t>필수</a:t>
            </a:r>
            <a:r>
              <a:rPr lang="ko-KR" altLang="en-US"/>
              <a:t> </a:t>
            </a:r>
            <a:r>
              <a:rPr lang="en-US" altLang="ko-KR"/>
              <a:t>-&gt;1</a:t>
            </a:r>
            <a:r>
              <a:rPr lang="ko-KR" altLang="en-US"/>
              <a:t> 학점 </a:t>
            </a:r>
          </a:p>
          <a:p>
            <a:pPr>
              <a:defRPr/>
            </a:pPr>
            <a:r>
              <a:rPr lang="ko-KR" altLang="en-US"/>
              <a:t>취업과전략수립및역량개발 </a:t>
            </a:r>
            <a:r>
              <a:rPr lang="ko-KR" altLang="en-US">
                <a:solidFill>
                  <a:srgbClr val="FF0000"/>
                </a:solidFill>
              </a:rPr>
              <a:t>필수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&gt;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2</a:t>
            </a:r>
            <a:r>
              <a:rPr lang="ko-KR" altLang="en-US">
                <a:solidFill>
                  <a:schemeClr val="dk1"/>
                </a:solidFill>
              </a:rPr>
              <a:t>학점</a:t>
            </a: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인성영역 </a:t>
            </a:r>
            <a:r>
              <a:rPr lang="en-US" altLang="ko-KR">
                <a:solidFill>
                  <a:schemeClr val="dk1"/>
                </a:solidFill>
              </a:rPr>
              <a:t>1</a:t>
            </a:r>
            <a:r>
              <a:rPr lang="ko-KR" altLang="en-US">
                <a:solidFill>
                  <a:schemeClr val="dk1"/>
                </a:solidFill>
              </a:rPr>
              <a:t>개 </a:t>
            </a:r>
            <a:r>
              <a:rPr lang="en-US" altLang="ko-KR">
                <a:solidFill>
                  <a:schemeClr val="dk1"/>
                </a:solidFill>
              </a:rPr>
              <a:t>-&gt;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2</a:t>
            </a:r>
            <a:r>
              <a:rPr lang="ko-KR" altLang="en-US">
                <a:solidFill>
                  <a:schemeClr val="dk1"/>
                </a:solidFill>
              </a:rPr>
              <a:t>학점</a:t>
            </a: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실무영역 </a:t>
            </a:r>
            <a:r>
              <a:rPr lang="en-US" altLang="ko-KR">
                <a:solidFill>
                  <a:schemeClr val="dk1"/>
                </a:solidFill>
              </a:rPr>
              <a:t>1</a:t>
            </a:r>
            <a:r>
              <a:rPr lang="ko-KR" altLang="en-US">
                <a:solidFill>
                  <a:schemeClr val="dk1"/>
                </a:solidFill>
              </a:rPr>
              <a:t>개 </a:t>
            </a:r>
            <a:r>
              <a:rPr lang="en-US" altLang="ko-KR">
                <a:solidFill>
                  <a:schemeClr val="dk1"/>
                </a:solidFill>
              </a:rPr>
              <a:t>-&gt;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2</a:t>
            </a:r>
            <a:r>
              <a:rPr lang="ko-KR" altLang="en-US">
                <a:solidFill>
                  <a:schemeClr val="dk1"/>
                </a:solidFill>
              </a:rPr>
              <a:t>학점</a:t>
            </a: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실기영역 </a:t>
            </a:r>
            <a:r>
              <a:rPr lang="en-US" altLang="ko-KR">
                <a:solidFill>
                  <a:schemeClr val="dk1"/>
                </a:solidFill>
              </a:rPr>
              <a:t>1</a:t>
            </a:r>
            <a:r>
              <a:rPr lang="ko-KR" altLang="en-US">
                <a:solidFill>
                  <a:schemeClr val="dk1"/>
                </a:solidFill>
              </a:rPr>
              <a:t>개 </a:t>
            </a:r>
            <a:r>
              <a:rPr lang="en-US" altLang="ko-KR">
                <a:solidFill>
                  <a:schemeClr val="dk1"/>
                </a:solidFill>
              </a:rPr>
              <a:t>-&gt;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2</a:t>
            </a:r>
            <a:r>
              <a:rPr lang="ko-KR" altLang="en-US">
                <a:solidFill>
                  <a:schemeClr val="dk1"/>
                </a:solidFill>
              </a:rPr>
              <a:t>학점</a:t>
            </a: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-&gt;</a:t>
            </a:r>
            <a:r>
              <a:rPr lang="ko-KR" altLang="en-US">
                <a:solidFill>
                  <a:schemeClr val="dk1"/>
                </a:solidFill>
              </a:rPr>
              <a:t> 토탈 </a:t>
            </a:r>
            <a:r>
              <a:rPr lang="en-US" altLang="ko-KR">
                <a:solidFill>
                  <a:schemeClr val="dk1"/>
                </a:solidFill>
              </a:rPr>
              <a:t>9</a:t>
            </a:r>
            <a:r>
              <a:rPr lang="ko-KR" altLang="en-US">
                <a:solidFill>
                  <a:schemeClr val="dk1"/>
                </a:solidFill>
              </a:rPr>
              <a:t>학점 </a:t>
            </a:r>
            <a:r>
              <a:rPr lang="en-US" altLang="ko-KR">
                <a:solidFill>
                  <a:schemeClr val="dk1"/>
                </a:solidFill>
              </a:rPr>
              <a:t>(</a:t>
            </a:r>
            <a:r>
              <a:rPr lang="en-US" altLang="ko-KR">
                <a:solidFill>
                  <a:srgbClr val="FF0000"/>
                </a:solidFill>
              </a:rPr>
              <a:t>KU</a:t>
            </a:r>
            <a:r>
              <a:rPr lang="ko-KR" altLang="en-US">
                <a:solidFill>
                  <a:srgbClr val="FF0000"/>
                </a:solidFill>
              </a:rPr>
              <a:t>소양은 패논패 수업이다</a:t>
            </a:r>
            <a:r>
              <a:rPr lang="en-US" altLang="ko-KR">
                <a:solidFill>
                  <a:srgbClr val="FF0000"/>
                </a:solidFill>
              </a:rPr>
              <a:t>!</a:t>
            </a:r>
            <a:r>
              <a:rPr lang="en-US" altLang="ko-KR">
                <a:solidFill>
                  <a:schemeClr val="dk1"/>
                </a:solidFill>
              </a:rPr>
              <a:t>)</a:t>
            </a:r>
          </a:p>
          <a:p>
            <a:pPr>
              <a:defRPr/>
            </a:pPr>
            <a:endParaRPr lang="en-US" altLang="ko-KR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※패논패란 </a:t>
            </a:r>
            <a:r>
              <a:rPr lang="en-US" altLang="ko-KR">
                <a:solidFill>
                  <a:schemeClr val="dk1"/>
                </a:solidFill>
              </a:rPr>
              <a:t>A+, A, B+ ..</a:t>
            </a:r>
            <a:r>
              <a:rPr lang="ko-KR" altLang="en-US">
                <a:solidFill>
                  <a:schemeClr val="dk1"/>
                </a:solidFill>
              </a:rPr>
              <a:t> 과 다르게 학점이 </a:t>
            </a:r>
            <a:r>
              <a:rPr lang="en-US" altLang="ko-KR">
                <a:solidFill>
                  <a:schemeClr val="dk1"/>
                </a:solidFill>
              </a:rPr>
              <a:t>PASS </a:t>
            </a:r>
            <a:r>
              <a:rPr lang="ko-KR" altLang="en-US">
                <a:solidFill>
                  <a:schemeClr val="dk1"/>
                </a:solidFill>
              </a:rPr>
              <a:t>또는 </a:t>
            </a:r>
            <a:r>
              <a:rPr lang="en-US" altLang="ko-KR">
                <a:solidFill>
                  <a:schemeClr val="dk1"/>
                </a:solidFill>
              </a:rPr>
              <a:t>NON-PASS</a:t>
            </a:r>
            <a:r>
              <a:rPr lang="ko-KR" altLang="en-US">
                <a:solidFill>
                  <a:schemeClr val="dk1"/>
                </a:solidFill>
              </a:rPr>
              <a:t>로 나온다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</a:p>
          <a:p>
            <a:pPr>
              <a:defRPr/>
            </a:pPr>
            <a:endParaRPr lang="en-US" altLang="ko-KR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//</a:t>
            </a:r>
            <a:r>
              <a:rPr lang="ko-KR" altLang="en-US">
                <a:solidFill>
                  <a:schemeClr val="dk1"/>
                </a:solidFill>
              </a:rPr>
              <a:t> 논패스 나와도 재수강 가능</a:t>
            </a:r>
            <a:r>
              <a:rPr lang="en-US" altLang="ko-KR">
                <a:solidFill>
                  <a:schemeClr val="dk1"/>
                </a:solidFill>
              </a:rPr>
              <a:t>!</a:t>
            </a:r>
          </a:p>
          <a:p>
            <a:pPr>
              <a:defRPr/>
            </a:pPr>
            <a:endParaRPr lang="en-US" altLang="ko-KR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710</Words>
  <Application>Microsoft Macintosh PowerPoint</Application>
  <PresentationFormat>와이드스크린</PresentationFormat>
  <Paragraphs>123</Paragraphs>
  <Slides>26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Inter</vt:lpstr>
      <vt:lpstr>Arial</vt:lpstr>
      <vt:lpstr>Calibri</vt:lpstr>
      <vt:lpstr>Nunito</vt:lpstr>
      <vt:lpstr>한컴오피스</vt:lpstr>
      <vt:lpstr>3회차 교양탐색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3회차 교양탐색</dc:title>
  <dc:creator>김경민</dc:creator>
  <cp:lastModifiedBy>김경민</cp:lastModifiedBy>
  <cp:revision>48</cp:revision>
  <dcterms:created xsi:type="dcterms:W3CDTF">2024-02-22T06:56:21Z</dcterms:created>
  <dcterms:modified xsi:type="dcterms:W3CDTF">2025-02-21T13:22:51Z</dcterms:modified>
  <cp:version>12.0.0.535</cp:version>
</cp:coreProperties>
</file>